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55"/>
  </p:notesMasterIdLst>
  <p:sldIdLst>
    <p:sldId id="438" r:id="rId5"/>
    <p:sldId id="390" r:id="rId6"/>
    <p:sldId id="397" r:id="rId7"/>
    <p:sldId id="386" r:id="rId8"/>
    <p:sldId id="360" r:id="rId9"/>
    <p:sldId id="418" r:id="rId10"/>
    <p:sldId id="361" r:id="rId11"/>
    <p:sldId id="419" r:id="rId12"/>
    <p:sldId id="420" r:id="rId13"/>
    <p:sldId id="422" r:id="rId14"/>
    <p:sldId id="435" r:id="rId15"/>
    <p:sldId id="378" r:id="rId16"/>
    <p:sldId id="321" r:id="rId17"/>
    <p:sldId id="318" r:id="rId18"/>
    <p:sldId id="319" r:id="rId19"/>
    <p:sldId id="380" r:id="rId20"/>
    <p:sldId id="383" r:id="rId21"/>
    <p:sldId id="401" r:id="rId22"/>
    <p:sldId id="402" r:id="rId23"/>
    <p:sldId id="337" r:id="rId24"/>
    <p:sldId id="334" r:id="rId25"/>
    <p:sldId id="425" r:id="rId26"/>
    <p:sldId id="339" r:id="rId27"/>
    <p:sldId id="405" r:id="rId28"/>
    <p:sldId id="393" r:id="rId29"/>
    <p:sldId id="406" r:id="rId30"/>
    <p:sldId id="408" r:id="rId31"/>
    <p:sldId id="409" r:id="rId32"/>
    <p:sldId id="426" r:id="rId33"/>
    <p:sldId id="427" r:id="rId34"/>
    <p:sldId id="311" r:id="rId35"/>
    <p:sldId id="306" r:id="rId36"/>
    <p:sldId id="377" r:id="rId37"/>
    <p:sldId id="313" r:id="rId38"/>
    <p:sldId id="424" r:id="rId39"/>
    <p:sldId id="303" r:id="rId40"/>
    <p:sldId id="388" r:id="rId41"/>
    <p:sldId id="415" r:id="rId42"/>
    <p:sldId id="432" r:id="rId43"/>
    <p:sldId id="433" r:id="rId44"/>
    <p:sldId id="373" r:id="rId45"/>
    <p:sldId id="375" r:id="rId46"/>
    <p:sldId id="434" r:id="rId47"/>
    <p:sldId id="385" r:id="rId48"/>
    <p:sldId id="404" r:id="rId49"/>
    <p:sldId id="348" r:id="rId50"/>
    <p:sldId id="430" r:id="rId51"/>
    <p:sldId id="350" r:id="rId52"/>
    <p:sldId id="431" r:id="rId53"/>
    <p:sldId id="413" r:id="rId54"/>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0B528A-AD64-40C7-BD0E-330E98E50386}">
          <p14:sldIdLst>
            <p14:sldId id="438"/>
            <p14:sldId id="390"/>
            <p14:sldId id="397"/>
          </p14:sldIdLst>
        </p14:section>
        <p14:section name="Week 1" id="{C439766B-A301-4399-A781-7EB8676F269A}">
          <p14:sldIdLst>
            <p14:sldId id="386"/>
            <p14:sldId id="360"/>
            <p14:sldId id="418"/>
            <p14:sldId id="361"/>
            <p14:sldId id="419"/>
            <p14:sldId id="420"/>
            <p14:sldId id="422"/>
            <p14:sldId id="435"/>
          </p14:sldIdLst>
        </p14:section>
        <p14:section name="Week 2" id="{8B179EA6-AB17-4223-A7E6-D354D0932F6D}">
          <p14:sldIdLst>
            <p14:sldId id="378"/>
            <p14:sldId id="321"/>
            <p14:sldId id="318"/>
            <p14:sldId id="319"/>
            <p14:sldId id="380"/>
          </p14:sldIdLst>
        </p14:section>
        <p14:section name="Week 3" id="{02D7ECA0-7BE1-478A-AF38-4423CE5A577B}">
          <p14:sldIdLst>
            <p14:sldId id="383"/>
            <p14:sldId id="401"/>
            <p14:sldId id="402"/>
            <p14:sldId id="337"/>
            <p14:sldId id="334"/>
            <p14:sldId id="425"/>
            <p14:sldId id="339"/>
          </p14:sldIdLst>
        </p14:section>
        <p14:section name="Week 4" id="{5531CCAA-7486-4574-9361-D9369C4106D3}">
          <p14:sldIdLst>
            <p14:sldId id="405"/>
            <p14:sldId id="393"/>
            <p14:sldId id="406"/>
            <p14:sldId id="408"/>
            <p14:sldId id="409"/>
            <p14:sldId id="426"/>
            <p14:sldId id="427"/>
          </p14:sldIdLst>
        </p14:section>
        <p14:section name="Week 5" id="{CFF90586-4569-4125-BBCE-E1EEC08A889B}">
          <p14:sldIdLst>
            <p14:sldId id="311"/>
            <p14:sldId id="306"/>
            <p14:sldId id="377"/>
            <p14:sldId id="313"/>
            <p14:sldId id="424"/>
            <p14:sldId id="303"/>
          </p14:sldIdLst>
        </p14:section>
        <p14:section name="Week 6" id="{90D988C8-3FDB-417F-A6C0-CF74F428F3BB}">
          <p14:sldIdLst>
            <p14:sldId id="388"/>
            <p14:sldId id="415"/>
            <p14:sldId id="432"/>
            <p14:sldId id="433"/>
            <p14:sldId id="373"/>
            <p14:sldId id="375"/>
            <p14:sldId id="434"/>
          </p14:sldIdLst>
        </p14:section>
        <p14:section name="Week 7" id="{7031FF81-C566-4351-BEBC-32EA528F227A}">
          <p14:sldIdLst>
            <p14:sldId id="385"/>
            <p14:sldId id="404"/>
            <p14:sldId id="348"/>
            <p14:sldId id="430"/>
            <p14:sldId id="350"/>
            <p14:sldId id="431"/>
            <p14:sldId id="413"/>
          </p14:sldIdLst>
        </p14:section>
      </p14:sectionLst>
    </p:ex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0" autoAdjust="0"/>
    <p:restoredTop sz="94576"/>
  </p:normalViewPr>
  <p:slideViewPr>
    <p:cSldViewPr>
      <p:cViewPr varScale="1">
        <p:scale>
          <a:sx n="78" d="100"/>
          <a:sy n="78" d="100"/>
        </p:scale>
        <p:origin x="3200" y="200"/>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DE373-2ADD-4182-B99C-2B9D8DA25FF3}" type="datetimeFigureOut">
              <a:rPr lang="en-GB" smtClean="0"/>
              <a:pPr/>
              <a:t>30/01/2022</a:t>
            </a:fld>
            <a:endParaRPr lang="en-GB"/>
          </a:p>
        </p:txBody>
      </p:sp>
      <p:sp>
        <p:nvSpPr>
          <p:cNvPr id="4" name="Slide Image Placeholder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AB300B-7437-47FF-803B-BF62778AACC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https://www.nytimes.com/2019/10/28/books/jason-reynolds-look-both-ways.html</a:t>
            </a:r>
          </a:p>
        </p:txBody>
      </p:sp>
      <p:sp>
        <p:nvSpPr>
          <p:cNvPr id="4" name="Slide Number Placeholder 3"/>
          <p:cNvSpPr>
            <a:spLocks noGrp="1"/>
          </p:cNvSpPr>
          <p:nvPr>
            <p:ph type="sldNum" sz="quarter" idx="5"/>
          </p:nvPr>
        </p:nvSpPr>
        <p:spPr/>
        <p:txBody>
          <a:bodyPr/>
          <a:lstStyle/>
          <a:p>
            <a:fld id="{19AB300B-7437-47FF-803B-BF62778AACC4}" type="slidenum">
              <a:rPr lang="en-GB" smtClean="0"/>
              <a:pPr/>
              <a:t>9</a:t>
            </a:fld>
            <a:endParaRPr lang="en-GB"/>
          </a:p>
        </p:txBody>
      </p:sp>
    </p:spTree>
    <p:extLst>
      <p:ext uri="{BB962C8B-B14F-4D97-AF65-F5344CB8AC3E}">
        <p14:creationId xmlns:p14="http://schemas.microsoft.com/office/powerpoint/2010/main" val="507363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9AB300B-7437-47FF-803B-BF62778AACC4}" type="slidenum">
              <a:rPr lang="en-GB" smtClean="0"/>
              <a:pPr/>
              <a:t>14</a:t>
            </a:fld>
            <a:endParaRPr lang="en-GB"/>
          </a:p>
        </p:txBody>
      </p:sp>
    </p:spTree>
    <p:extLst>
      <p:ext uri="{BB962C8B-B14F-4D97-AF65-F5344CB8AC3E}">
        <p14:creationId xmlns:p14="http://schemas.microsoft.com/office/powerpoint/2010/main" val="2511806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9AB300B-7437-47FF-803B-BF62778AACC4}" type="slidenum">
              <a:rPr lang="en-GB" smtClean="0"/>
              <a:pPr/>
              <a:t>20</a:t>
            </a:fld>
            <a:endParaRPr lang="en-GB"/>
          </a:p>
        </p:txBody>
      </p:sp>
    </p:spTree>
    <p:extLst>
      <p:ext uri="{BB962C8B-B14F-4D97-AF65-F5344CB8AC3E}">
        <p14:creationId xmlns:p14="http://schemas.microsoft.com/office/powerpoint/2010/main" val="224792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2"/>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5EDFC8-2C07-47C8-B8FA-3A7C48FAEA9D}" type="datetime1">
              <a:rPr lang="en-GB" smtClean="0"/>
              <a:pPr/>
              <a:t>30/01/2022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0EBAA-92EB-4343-B6D5-25298559C07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73A715-6ABE-4F8A-8F23-83CBF0C72384}" type="datetime1">
              <a:rPr lang="en-GB" smtClean="0"/>
              <a:pPr/>
              <a:t>30/01/2022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0EBAA-92EB-4343-B6D5-25298559C07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573264"/>
            <a:ext cx="3357563" cy="122082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F7D244-029A-4A5A-A2AD-B6E1DBE15226}" type="datetime1">
              <a:rPr lang="en-GB" smtClean="0"/>
              <a:pPr/>
              <a:t>30/01/2022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0EBAA-92EB-4343-B6D5-25298559C07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6A656A-8968-4AD2-8B6B-24235A60FA28}" type="datetime1">
              <a:rPr lang="en-GB" smtClean="0"/>
              <a:pPr/>
              <a:t>30/01/2022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0EBAA-92EB-4343-B6D5-25298559C07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359994-9214-420D-8B17-6A8EF8B74E4E}" type="datetime1">
              <a:rPr lang="en-GB" smtClean="0"/>
              <a:pPr/>
              <a:t>30/01/2022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10EBAA-92EB-4343-B6D5-25298559C07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6B6AD2-D13C-4D4F-A158-A148879C70A0}" type="datetime1">
              <a:rPr lang="en-GB" smtClean="0"/>
              <a:pPr/>
              <a:t>30/01/2022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10EBAA-92EB-4343-B6D5-25298559C07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7CFB75-AA14-48DC-95C6-4D66ACD07C2A}" type="datetime1">
              <a:rPr lang="en-GB" smtClean="0"/>
              <a:pPr/>
              <a:t>30/01/2022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10EBAA-92EB-4343-B6D5-25298559C07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075BEB7-A88C-4F07-8151-D2701833B8E5}" type="datetime1">
              <a:rPr lang="en-GB" smtClean="0"/>
              <a:pPr/>
              <a:t>30/01/2022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10EBAA-92EB-4343-B6D5-25298559C07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24D2D-D496-4039-A7E2-A3798EE5B847}" type="datetime1">
              <a:rPr lang="en-GB" smtClean="0"/>
              <a:pPr/>
              <a:t>30/01/2022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10EBAA-92EB-4343-B6D5-25298559C07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87F0EA-D867-4539-93F5-35342E09A491}" type="datetime1">
              <a:rPr lang="en-GB" smtClean="0"/>
              <a:pPr/>
              <a:t>30/01/2022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10EBAA-92EB-4343-B6D5-25298559C07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8E0ED-3BB3-4DC4-83B9-FD68DD67E411}" type="datetime1">
              <a:rPr lang="en-GB" smtClean="0"/>
              <a:pPr/>
              <a:t>30/01/2022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10EBAA-92EB-4343-B6D5-25298559C07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49948A60-E59E-4177-A21C-FDE5947BAE42}" type="datetime1">
              <a:rPr lang="en-GB" smtClean="0"/>
              <a:pPr/>
              <a:t>30/01/2022</a:t>
            </a:fld>
            <a:endParaRPr lang="en-GB"/>
          </a:p>
        </p:txBody>
      </p:sp>
      <p:sp>
        <p:nvSpPr>
          <p:cNvPr id="5" name="Footer Placeholder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2910EBAA-92EB-4343-B6D5-25298559C07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bbc.co.uk/newsround/59155112" TargetMode="External"/><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unhcr.org/uk/news/briefing/2019/10/5d930c194/greece-must-act-end-dangerous-overcrowding-island-reception-centres-eu.html" TargetMode="Externa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youtube.com/watch?v=j4p9WKnDQzQ"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89DCAE-2E79-4A62-8987-2B0FE9295AB0}"/>
              </a:ext>
            </a:extLst>
          </p:cNvPr>
          <p:cNvSpPr>
            <a:spLocks noGrp="1"/>
          </p:cNvSpPr>
          <p:nvPr>
            <p:ph type="sldNum" sz="quarter" idx="12"/>
          </p:nvPr>
        </p:nvSpPr>
        <p:spPr/>
        <p:txBody>
          <a:bodyPr/>
          <a:lstStyle/>
          <a:p>
            <a:fld id="{2910EBAA-92EB-4343-B6D5-25298559C073}" type="slidenum">
              <a:rPr lang="en-GB" smtClean="0"/>
              <a:pPr/>
              <a:t>1</a:t>
            </a:fld>
            <a:endParaRPr lang="en-GB"/>
          </a:p>
        </p:txBody>
      </p:sp>
      <p:pic>
        <p:nvPicPr>
          <p:cNvPr id="4" name="Picture 3" descr="A picture containing logo&#10;&#10;Description automatically generated">
            <a:extLst>
              <a:ext uri="{FF2B5EF4-FFF2-40B4-BE49-F238E27FC236}">
                <a16:creationId xmlns:a16="http://schemas.microsoft.com/office/drawing/2014/main" id="{7DD4C4F9-0085-EF43-BB4B-7E107EC5F2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533"/>
            <a:ext cx="6858000" cy="9704934"/>
          </a:xfrm>
          <a:prstGeom prst="rect">
            <a:avLst/>
          </a:prstGeom>
        </p:spPr>
      </p:pic>
    </p:spTree>
    <p:extLst>
      <p:ext uri="{BB962C8B-B14F-4D97-AF65-F5344CB8AC3E}">
        <p14:creationId xmlns:p14="http://schemas.microsoft.com/office/powerpoint/2010/main" val="732385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914900" y="9345488"/>
            <a:ext cx="1600200" cy="527403"/>
          </a:xfrm>
        </p:spPr>
        <p:txBody>
          <a:bodyPr/>
          <a:lstStyle/>
          <a:p>
            <a:fld id="{2910EBAA-92EB-4343-B6D5-25298559C073}" type="slidenum">
              <a:rPr lang="en-GB" smtClean="0"/>
              <a:pPr/>
              <a:t>10</a:t>
            </a:fld>
            <a:endParaRPr lang="en-GB"/>
          </a:p>
        </p:txBody>
      </p:sp>
      <p:sp>
        <p:nvSpPr>
          <p:cNvPr id="6" name="Rectangle 5"/>
          <p:cNvSpPr/>
          <p:nvPr/>
        </p:nvSpPr>
        <p:spPr>
          <a:xfrm>
            <a:off x="116632" y="-269130"/>
            <a:ext cx="6669360" cy="10589630"/>
          </a:xfrm>
          <a:prstGeom prst="rect">
            <a:avLst/>
          </a:prstGeom>
        </p:spPr>
        <p:txBody>
          <a:bodyPr wrap="square">
            <a:spAutoFit/>
          </a:bodyPr>
          <a:lstStyle/>
          <a:p>
            <a:pPr>
              <a:lnSpc>
                <a:spcPct val="150000"/>
              </a:lnSpc>
            </a:pPr>
            <a:endParaRPr lang="en-GB" sz="1200" dirty="0"/>
          </a:p>
          <a:p>
            <a:pPr>
              <a:lnSpc>
                <a:spcPct val="150000"/>
              </a:lnSpc>
            </a:pPr>
            <a:r>
              <a:rPr lang="en-GB" sz="1200" dirty="0"/>
              <a:t>“Look Both Ways” unfolds across 10 city blocks, delving into the lives of middle schoolers on their way home from school in the afternoons. It is a time when they are unsupervised, Reynolds said, and they “get to learn about the world on their own, for better or for worse.” </a:t>
            </a:r>
          </a:p>
          <a:p>
            <a:pPr>
              <a:lnSpc>
                <a:spcPct val="150000"/>
              </a:lnSpc>
            </a:pPr>
            <a:endParaRPr lang="en-GB" sz="1200" dirty="0"/>
          </a:p>
          <a:p>
            <a:pPr>
              <a:lnSpc>
                <a:spcPct val="150000"/>
              </a:lnSpc>
            </a:pPr>
            <a:r>
              <a:rPr lang="en-GB" sz="1200" dirty="0"/>
              <a:t>Writing for black children first and foremost, Reynolds attempts to portray the scope of their lives — sometimes including guns and violence but also happiness and laughter. “There’s always a joke somewhere,” he said. “You don’t go through what black and brown people have been through in this country and survive without understanding how to tap into joy.”</a:t>
            </a:r>
          </a:p>
          <a:p>
            <a:pPr>
              <a:lnSpc>
                <a:spcPct val="150000"/>
              </a:lnSpc>
            </a:pPr>
            <a:endParaRPr lang="en-GB" sz="1200" dirty="0"/>
          </a:p>
          <a:p>
            <a:pPr>
              <a:lnSpc>
                <a:spcPct val="150000"/>
              </a:lnSpc>
            </a:pPr>
            <a:r>
              <a:rPr lang="en-GB" sz="1200" dirty="0"/>
              <a:t>And he often portrays boys crying or feeling uncertainty or fear, because, he said, “I need boys to know that it’s O.K.” Reynolds, who grew up in Oxon Hill, just outside Washington, credits his success to “sheer hustling.” </a:t>
            </a:r>
          </a:p>
          <a:p>
            <a:pPr>
              <a:lnSpc>
                <a:spcPct val="150000"/>
              </a:lnSpc>
            </a:pPr>
            <a:endParaRPr lang="en-GB" sz="1200" dirty="0"/>
          </a:p>
          <a:p>
            <a:pPr>
              <a:lnSpc>
                <a:spcPct val="150000"/>
              </a:lnSpc>
            </a:pPr>
            <a:r>
              <a:rPr lang="en-GB" sz="1200" dirty="0"/>
              <a:t>It didn’t happen right away. He described his first attempts at getting published as straight out of a rapper’s playbook: cut a demo, then “run into a record company or you find Russell Simmons’s limousine and you throw it in the car.” For him, the demo was a book he and his college roommate had self-published. After graduating from the University of Maryland in 2005, they moved to New York and tried to slip it to security guards at publishing houses, hoping it would wind up in an editor’s hands.</a:t>
            </a:r>
          </a:p>
          <a:p>
            <a:pPr>
              <a:lnSpc>
                <a:spcPct val="150000"/>
              </a:lnSpc>
            </a:pPr>
            <a:endParaRPr lang="en-GB" sz="1200" dirty="0"/>
          </a:p>
          <a:p>
            <a:pPr>
              <a:lnSpc>
                <a:spcPct val="150000"/>
              </a:lnSpc>
            </a:pPr>
            <a:r>
              <a:rPr lang="en-GB" sz="1200" dirty="0"/>
              <a:t>The method didn’t work. Reynolds settled into a career in retail, and tried three times to get into M.F.A. programs but was rejected. One day, his friend Christopher Myers visited him at the Rag &amp; Bone store he was managing and encouraged him to start writing again. When Reynolds hesitated, Myers recommended he read a book by his father, the children’s book author Walter Dean Myers, for inspiration. </a:t>
            </a:r>
          </a:p>
          <a:p>
            <a:pPr>
              <a:lnSpc>
                <a:spcPct val="150000"/>
              </a:lnSpc>
            </a:pPr>
            <a:endParaRPr lang="en-GB" sz="1200" dirty="0"/>
          </a:p>
          <a:p>
            <a:pPr>
              <a:lnSpc>
                <a:spcPct val="150000"/>
              </a:lnSpc>
            </a:pPr>
            <a:r>
              <a:rPr lang="en-GB" sz="1200" dirty="0"/>
              <a:t>Reynolds, who was not a reader growing up, in 2011 picked up “The Young Landlords,” about six teenagers tricked into taking on a rundown Harlem building. “It chemically changed me,” Reynolds said, because it gave him permission to draw from the stories of his friends and family and write the way they speak.</a:t>
            </a:r>
          </a:p>
          <a:p>
            <a:pPr>
              <a:lnSpc>
                <a:spcPct val="150000"/>
              </a:lnSpc>
            </a:pPr>
            <a:endParaRPr lang="en-GB" sz="1200" dirty="0"/>
          </a:p>
          <a:p>
            <a:pPr>
              <a:lnSpc>
                <a:spcPct val="150000"/>
              </a:lnSpc>
            </a:pPr>
            <a:r>
              <a:rPr lang="en-GB" sz="1200" dirty="0"/>
              <a:t>Soon after, he opened a notebook and started writing what would become his first solo book, “When I Was the Greatest,” published in 2014, about three black teenage boys growing up in Brooklyn’s Bedford-Stuyvesant neighbourhood.</a:t>
            </a:r>
          </a:p>
          <a:p>
            <a:pPr>
              <a:lnSpc>
                <a:spcPct val="150000"/>
              </a:lnSpc>
            </a:pPr>
            <a:r>
              <a:rPr lang="en-GB" sz="1200" dirty="0"/>
              <a:t>Reynolds released his next books in rapid succession. […] Each book did better than the last, buoyed in part by a market for children’s literature that was increasingly vocal about its lack of diversity.</a:t>
            </a:r>
          </a:p>
          <a:p>
            <a:pPr>
              <a:lnSpc>
                <a:spcPct val="150000"/>
              </a:lnSpc>
            </a:pPr>
            <a:endParaRPr lang="en-GB" sz="1200" dirty="0"/>
          </a:p>
          <a:p>
            <a:pPr>
              <a:lnSpc>
                <a:spcPct val="150000"/>
              </a:lnSpc>
            </a:pPr>
            <a:endParaRPr lang="en-GB" sz="1200" dirty="0"/>
          </a:p>
        </p:txBody>
      </p:sp>
    </p:spTree>
    <p:extLst>
      <p:ext uri="{BB962C8B-B14F-4D97-AF65-F5344CB8AC3E}">
        <p14:creationId xmlns:p14="http://schemas.microsoft.com/office/powerpoint/2010/main" val="117734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11</a:t>
            </a:fld>
            <a:endParaRPr lang="en-GB"/>
          </a:p>
        </p:txBody>
      </p:sp>
      <p:sp>
        <p:nvSpPr>
          <p:cNvPr id="6" name="Rectangle 5"/>
          <p:cNvSpPr/>
          <p:nvPr/>
        </p:nvSpPr>
        <p:spPr>
          <a:xfrm>
            <a:off x="116632" y="128464"/>
            <a:ext cx="6669360" cy="7819641"/>
          </a:xfrm>
          <a:prstGeom prst="rect">
            <a:avLst/>
          </a:prstGeom>
        </p:spPr>
        <p:txBody>
          <a:bodyPr wrap="square">
            <a:spAutoFit/>
          </a:bodyPr>
          <a:lstStyle/>
          <a:p>
            <a:pPr>
              <a:lnSpc>
                <a:spcPct val="150000"/>
              </a:lnSpc>
            </a:pPr>
            <a:r>
              <a:rPr lang="en-GB" sz="1200" dirty="0"/>
              <a:t>[…] At the same time, Reynolds was doing dozens of events per year, at schools, conferences and prisons, finding that the interactions with the young people reading his books was energizing for him. “It was like, ‘Oh, so I get to rock with the kids? I get to rock with the teenagers? I get to have these conversations with them?’” he said. “I was like, ‘This is where I’m supposed to be.’” […] </a:t>
            </a:r>
          </a:p>
          <a:p>
            <a:pPr>
              <a:lnSpc>
                <a:spcPct val="150000"/>
              </a:lnSpc>
            </a:pPr>
            <a:endParaRPr lang="en-GB" sz="1200" dirty="0"/>
          </a:p>
          <a:p>
            <a:pPr>
              <a:lnSpc>
                <a:spcPct val="150000"/>
              </a:lnSpc>
            </a:pPr>
            <a:r>
              <a:rPr lang="en-GB" sz="1200" dirty="0"/>
              <a:t>Sidney Thomas, a teacher who attended the event in Baltimore, said her students responded to “Long Way Down,” a novel in verse about a boy contemplating revenge after his brother is fatally shot, because many have experienced similar losses. “I think they have a connection to it, and I think it feels very real,” she said.</a:t>
            </a:r>
          </a:p>
          <a:p>
            <a:pPr lvl="0">
              <a:lnSpc>
                <a:spcPct val="150000"/>
              </a:lnSpc>
            </a:pPr>
            <a:r>
              <a:rPr lang="en-GB" sz="1200" dirty="0">
                <a:solidFill>
                  <a:prstClr val="black"/>
                </a:solidFill>
              </a:rPr>
              <a:t>One such student, an eighth-grader who lost her sister and other relatives to gun violence, said the book “brings back memories about losing my family, but it helps me.”</a:t>
            </a:r>
          </a:p>
          <a:p>
            <a:pPr lvl="0">
              <a:lnSpc>
                <a:spcPct val="150000"/>
              </a:lnSpc>
            </a:pPr>
            <a:endParaRPr lang="en-GB" sz="1200" dirty="0">
              <a:solidFill>
                <a:prstClr val="black"/>
              </a:solidFill>
            </a:endParaRPr>
          </a:p>
          <a:p>
            <a:pPr lvl="0">
              <a:lnSpc>
                <a:spcPct val="150000"/>
              </a:lnSpc>
            </a:pPr>
            <a:r>
              <a:rPr lang="en-GB" sz="1200" dirty="0">
                <a:solidFill>
                  <a:prstClr val="black"/>
                </a:solidFill>
              </a:rPr>
              <a:t>She added: “If more people would focus on these topics, then less people would be gunned down.” […]</a:t>
            </a:r>
          </a:p>
          <a:p>
            <a:pPr lvl="0">
              <a:lnSpc>
                <a:spcPct val="150000"/>
              </a:lnSpc>
            </a:pPr>
            <a:endParaRPr lang="en-GB" sz="1200" dirty="0">
              <a:solidFill>
                <a:prstClr val="black"/>
              </a:solidFill>
            </a:endParaRPr>
          </a:p>
          <a:p>
            <a:pPr lvl="0">
              <a:lnSpc>
                <a:spcPct val="150000"/>
              </a:lnSpc>
            </a:pPr>
            <a:r>
              <a:rPr lang="en-GB" sz="1200" dirty="0">
                <a:solidFill>
                  <a:prstClr val="black"/>
                </a:solidFill>
              </a:rPr>
              <a:t>Myers, who has known Reynolds since his early days in New York City, has observed Reynolds’ work “changing, moving, growing with him,” and Reynolds’s editor, Caitlyn </a:t>
            </a:r>
            <a:r>
              <a:rPr lang="en-GB" sz="1200" dirty="0" err="1">
                <a:solidFill>
                  <a:prstClr val="black"/>
                </a:solidFill>
              </a:rPr>
              <a:t>Dlouhy</a:t>
            </a:r>
            <a:r>
              <a:rPr lang="en-GB" sz="1200" dirty="0">
                <a:solidFill>
                  <a:prstClr val="black"/>
                </a:solidFill>
              </a:rPr>
              <a:t>, agreed. “He never wants to do what he’s done before,” she said. “He is always pushing his own abilities to play within the different formats, to give kids other ways to have a reading experience.”</a:t>
            </a:r>
          </a:p>
          <a:p>
            <a:pPr lvl="0">
              <a:lnSpc>
                <a:spcPct val="150000"/>
              </a:lnSpc>
            </a:pPr>
            <a:br>
              <a:rPr lang="en-GB" sz="1200" dirty="0">
                <a:solidFill>
                  <a:prstClr val="black"/>
                </a:solidFill>
              </a:rPr>
            </a:br>
            <a:r>
              <a:rPr lang="en-GB" sz="1200" dirty="0">
                <a:solidFill>
                  <a:prstClr val="black"/>
                </a:solidFill>
              </a:rPr>
              <a:t>One student in Baltimore asked the author whether the street rules in “Long Way Down” — no crying, no snitching, get revenge — were ones kids like her should be following.</a:t>
            </a:r>
          </a:p>
          <a:p>
            <a:pPr lvl="0">
              <a:lnSpc>
                <a:spcPct val="150000"/>
              </a:lnSpc>
            </a:pPr>
            <a:endParaRPr lang="en-GB" sz="1200" dirty="0">
              <a:solidFill>
                <a:prstClr val="black"/>
              </a:solidFill>
            </a:endParaRPr>
          </a:p>
          <a:p>
            <a:pPr lvl="0">
              <a:lnSpc>
                <a:spcPct val="150000"/>
              </a:lnSpc>
            </a:pPr>
            <a:r>
              <a:rPr lang="en-GB" sz="1200" dirty="0">
                <a:solidFill>
                  <a:prstClr val="black"/>
                </a:solidFill>
              </a:rPr>
              <a:t>“It’s complicated,” Reynolds said. He explained that he doesn’t advocate violence, but he understands the “pain and the anger” underpinning the desire for revenge.</a:t>
            </a:r>
          </a:p>
          <a:p>
            <a:pPr lvl="0">
              <a:lnSpc>
                <a:spcPct val="150000"/>
              </a:lnSpc>
            </a:pPr>
            <a:r>
              <a:rPr lang="en-GB" sz="1200" dirty="0">
                <a:solidFill>
                  <a:prstClr val="black"/>
                </a:solidFill>
              </a:rPr>
              <a:t>“I think your generation has to start grappling with whether or not those rules work for you in your time,” he told the middle schoolers. “My job,” he said, “is to say, ‘I understand. I see you.’”</a:t>
            </a:r>
          </a:p>
          <a:p>
            <a:pPr>
              <a:lnSpc>
                <a:spcPct val="150000"/>
              </a:lnSpc>
            </a:pPr>
            <a:endParaRPr lang="en-GB" sz="1200" dirty="0"/>
          </a:p>
        </p:txBody>
      </p:sp>
      <p:sp>
        <p:nvSpPr>
          <p:cNvPr id="8" name="Slide Number Placeholder 3">
            <a:extLst>
              <a:ext uri="{FF2B5EF4-FFF2-40B4-BE49-F238E27FC236}">
                <a16:creationId xmlns:a16="http://schemas.microsoft.com/office/drawing/2014/main" id="{DB7C4679-9F91-4C5B-BF3D-CCD54F2C1F23}"/>
              </a:ext>
            </a:extLst>
          </p:cNvPr>
          <p:cNvSpPr txBox="1">
            <a:spLocks/>
          </p:cNvSpPr>
          <p:nvPr/>
        </p:nvSpPr>
        <p:spPr>
          <a:xfrm>
            <a:off x="4914900" y="9181395"/>
            <a:ext cx="1600200" cy="527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10EBAA-92EB-4343-B6D5-25298559C073}" type="slidenum">
              <a:rPr lang="en-GB" smtClean="0"/>
              <a:pPr/>
              <a:t>11</a:t>
            </a:fld>
            <a:endParaRPr lang="en-GB"/>
          </a:p>
        </p:txBody>
      </p:sp>
      <p:sp>
        <p:nvSpPr>
          <p:cNvPr id="7" name="Rectangle 6">
            <a:extLst>
              <a:ext uri="{FF2B5EF4-FFF2-40B4-BE49-F238E27FC236}">
                <a16:creationId xmlns:a16="http://schemas.microsoft.com/office/drawing/2014/main" id="{CAA58BBE-9249-8F44-89FB-CF58E14B3815}"/>
              </a:ext>
            </a:extLst>
          </p:cNvPr>
          <p:cNvSpPr/>
          <p:nvPr/>
        </p:nvSpPr>
        <p:spPr>
          <a:xfrm>
            <a:off x="294618" y="7545288"/>
            <a:ext cx="6268764" cy="2137765"/>
          </a:xfrm>
          <a:prstGeom prst="rect">
            <a:avLst/>
          </a:prstGeom>
          <a:solidFill>
            <a:schemeClr val="bg1"/>
          </a:solidFill>
          <a:ln w="28575">
            <a:solidFill>
              <a:schemeClr val="tx1"/>
            </a:solidFill>
          </a:ln>
        </p:spPr>
        <p:txBody>
          <a:bodyPr wrap="square" lIns="91440" tIns="45720" rIns="91440" bIns="45720" anchor="t">
            <a:spAutoFit/>
          </a:bodyPr>
          <a:lstStyle/>
          <a:p>
            <a:pPr marL="0" lvl="1">
              <a:lnSpc>
                <a:spcPct val="200000"/>
              </a:lnSpc>
            </a:pPr>
            <a:r>
              <a:rPr lang="en-GB" sz="1200" b="1" dirty="0"/>
              <a:t>What is something that someone might admire about Reynolds as an author for young people</a:t>
            </a:r>
            <a:r>
              <a:rPr lang="en-GB" sz="1200" b="1" i="1" dirty="0"/>
              <a:t>?</a:t>
            </a:r>
            <a:br>
              <a:rPr lang="en-GB" sz="1200" b="1" i="1" dirty="0"/>
            </a:br>
            <a:r>
              <a:rPr lang="en-GB" sz="1200" b="1" dirty="0"/>
              <a:t>Why do you think this?</a:t>
            </a:r>
            <a:br>
              <a:rPr lang="en-GB" sz="1100" b="1" i="1" dirty="0"/>
            </a:br>
            <a:r>
              <a:rPr lang="en-GB" sz="1100" b="1" i="1" dirty="0"/>
              <a:t>............................................................................................................................................................................................................................................................................................................................................................................................................................................................................................................................................................................................................................................................</a:t>
            </a:r>
          </a:p>
        </p:txBody>
      </p:sp>
    </p:spTree>
    <p:extLst>
      <p:ext uri="{BB962C8B-B14F-4D97-AF65-F5344CB8AC3E}">
        <p14:creationId xmlns:p14="http://schemas.microsoft.com/office/powerpoint/2010/main" val="2379917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12</a:t>
            </a:fld>
            <a:endParaRPr lang="en-GB"/>
          </a:p>
        </p:txBody>
      </p:sp>
      <p:sp>
        <p:nvSpPr>
          <p:cNvPr id="5" name="Title 4">
            <a:extLst>
              <a:ext uri="{FF2B5EF4-FFF2-40B4-BE49-F238E27FC236}">
                <a16:creationId xmlns:a16="http://schemas.microsoft.com/office/drawing/2014/main" id="{6E073AFC-DB42-4D0B-8AC6-3F52197286AC}"/>
              </a:ext>
            </a:extLst>
          </p:cNvPr>
          <p:cNvSpPr>
            <a:spLocks noGrp="1"/>
          </p:cNvSpPr>
          <p:nvPr>
            <p:ph type="ctrTitle"/>
          </p:nvPr>
        </p:nvSpPr>
        <p:spPr>
          <a:xfrm>
            <a:off x="332656" y="197202"/>
            <a:ext cx="6182444" cy="692896"/>
          </a:xfrm>
        </p:spPr>
        <p:txBody>
          <a:bodyPr anchor="t">
            <a:normAutofit fontScale="90000"/>
          </a:bodyPr>
          <a:lstStyle/>
          <a:p>
            <a:pPr algn="l"/>
            <a:r>
              <a:rPr lang="en-US" sz="2200" dirty="0"/>
              <a:t>Week 2 </a:t>
            </a:r>
            <a:br>
              <a:rPr lang="en-US" sz="1800" dirty="0"/>
            </a:br>
            <a:r>
              <a:rPr lang="en-US" sz="1800" b="1" dirty="0">
                <a:cs typeface="Arial" panose="020B0604020202020204" pitchFamily="34" charset="0"/>
              </a:rPr>
              <a:t>Poem by Carol Ann Duffy </a:t>
            </a:r>
            <a:r>
              <a:rPr lang="en-US" sz="1800" b="1" i="1" dirty="0">
                <a:cs typeface="Arial" panose="020B0604020202020204" pitchFamily="34" charset="0"/>
              </a:rPr>
              <a:t>Education for Leisure</a:t>
            </a:r>
            <a:endParaRPr lang="en-US" dirty="0"/>
          </a:p>
        </p:txBody>
      </p:sp>
      <p:sp>
        <p:nvSpPr>
          <p:cNvPr id="6" name="TextBox 5">
            <a:extLst>
              <a:ext uri="{FF2B5EF4-FFF2-40B4-BE49-F238E27FC236}">
                <a16:creationId xmlns:a16="http://schemas.microsoft.com/office/drawing/2014/main" id="{0722EE83-9C36-4DE7-8D4E-7B9EAC4B6735}"/>
              </a:ext>
            </a:extLst>
          </p:cNvPr>
          <p:cNvSpPr txBox="1"/>
          <p:nvPr/>
        </p:nvSpPr>
        <p:spPr>
          <a:xfrm>
            <a:off x="255526" y="890098"/>
            <a:ext cx="6336704" cy="2687531"/>
          </a:xfrm>
          <a:prstGeom prst="rect">
            <a:avLst/>
          </a:prstGeom>
          <a:noFill/>
        </p:spPr>
        <p:txBody>
          <a:bodyPr wrap="square" rtlCol="0">
            <a:spAutoFit/>
          </a:bodyPr>
          <a:lstStyle/>
          <a:p>
            <a:r>
              <a:rPr lang="en-GB" sz="1400" b="1" dirty="0"/>
              <a:t>What is first person perspective?</a:t>
            </a:r>
            <a:br>
              <a:rPr lang="en-GB" sz="1400" b="1" dirty="0"/>
            </a:br>
            <a:r>
              <a:rPr lang="en-GB" sz="1400" i="1" dirty="0"/>
              <a:t>Why might writers choose to use first person?</a:t>
            </a:r>
            <a:endParaRPr lang="en-GB" sz="1400" b="1" dirty="0"/>
          </a:p>
          <a:p>
            <a:pPr>
              <a:lnSpc>
                <a:spcPct val="200000"/>
              </a:lnSpc>
            </a:pPr>
            <a:r>
              <a:rPr lang="en-GB" sz="1200" i="1" dirty="0"/>
              <a:t>...............................................................................…………………………</a:t>
            </a:r>
            <a:br>
              <a:rPr lang="en-GB" sz="1200" i="1" dirty="0"/>
            </a:br>
            <a:r>
              <a:rPr lang="en-GB" sz="1200" i="1" dirty="0"/>
              <a:t>………………………………..........................................................................</a:t>
            </a:r>
          </a:p>
          <a:p>
            <a:pPr>
              <a:lnSpc>
                <a:spcPct val="200000"/>
              </a:lnSpc>
            </a:pPr>
            <a:r>
              <a:rPr lang="en-GB" sz="1200" i="1" dirty="0"/>
              <a:t>...........................................................................................................</a:t>
            </a:r>
            <a:br>
              <a:rPr lang="en-GB" sz="1200" i="1" dirty="0"/>
            </a:br>
            <a:r>
              <a:rPr lang="en-GB" sz="1200" i="1" dirty="0"/>
              <a:t>...........................................................................................................</a:t>
            </a:r>
            <a:br>
              <a:rPr lang="en-GB" sz="1200" i="1" dirty="0"/>
            </a:br>
            <a:r>
              <a:rPr lang="en-GB" sz="1200" i="1" dirty="0"/>
              <a:t>...........................................................................................................</a:t>
            </a:r>
            <a:br>
              <a:rPr lang="en-GB" sz="1200" i="1" dirty="0"/>
            </a:br>
            <a:r>
              <a:rPr lang="en-GB" sz="1200" i="1" dirty="0"/>
              <a:t>...........................................................................................................</a:t>
            </a:r>
          </a:p>
        </p:txBody>
      </p:sp>
      <p:sp>
        <p:nvSpPr>
          <p:cNvPr id="7" name="TextBox 6">
            <a:extLst>
              <a:ext uri="{FF2B5EF4-FFF2-40B4-BE49-F238E27FC236}">
                <a16:creationId xmlns:a16="http://schemas.microsoft.com/office/drawing/2014/main" id="{4EAB69ED-0BF6-4C86-BA2D-79EAF01B96F0}"/>
              </a:ext>
            </a:extLst>
          </p:cNvPr>
          <p:cNvSpPr txBox="1"/>
          <p:nvPr/>
        </p:nvSpPr>
        <p:spPr>
          <a:xfrm>
            <a:off x="262074" y="4084290"/>
            <a:ext cx="6336704" cy="2256643"/>
          </a:xfrm>
          <a:prstGeom prst="rect">
            <a:avLst/>
          </a:prstGeom>
          <a:noFill/>
        </p:spPr>
        <p:txBody>
          <a:bodyPr wrap="square" rtlCol="0">
            <a:spAutoFit/>
          </a:bodyPr>
          <a:lstStyle/>
          <a:p>
            <a:pPr>
              <a:lnSpc>
                <a:spcPct val="200000"/>
              </a:lnSpc>
            </a:pPr>
            <a:r>
              <a:rPr lang="en-GB" sz="1200" i="1" dirty="0"/>
              <a:t>......................................................................................................................................................................................................................................................................................................................................................................................................................................................................................................................................................................................................................................................................................................................................................................................................................................................................................................................................................................................................</a:t>
            </a:r>
          </a:p>
        </p:txBody>
      </p:sp>
      <p:sp>
        <p:nvSpPr>
          <p:cNvPr id="8" name="TextBox 7">
            <a:extLst>
              <a:ext uri="{FF2B5EF4-FFF2-40B4-BE49-F238E27FC236}">
                <a16:creationId xmlns:a16="http://schemas.microsoft.com/office/drawing/2014/main" id="{C7BB8380-FAB7-4E09-8306-4F32C33F225E}"/>
              </a:ext>
            </a:extLst>
          </p:cNvPr>
          <p:cNvSpPr txBox="1"/>
          <p:nvPr/>
        </p:nvSpPr>
        <p:spPr>
          <a:xfrm>
            <a:off x="255526" y="7046528"/>
            <a:ext cx="6336704" cy="1887312"/>
          </a:xfrm>
          <a:prstGeom prst="rect">
            <a:avLst/>
          </a:prstGeom>
          <a:noFill/>
        </p:spPr>
        <p:txBody>
          <a:bodyPr wrap="square" rtlCol="0">
            <a:spAutoFit/>
          </a:bodyPr>
          <a:lstStyle/>
          <a:p>
            <a:pPr>
              <a:lnSpc>
                <a:spcPct val="200000"/>
              </a:lnSpc>
            </a:pPr>
            <a:r>
              <a:rPr lang="en-GB" sz="1200" i="1" dirty="0"/>
              <a:t>.....................................................................................................................................................................................................................................................................................................................................................................................................................................................................................................................................................................................................................................................................................................................................................................................................................................</a:t>
            </a:r>
          </a:p>
        </p:txBody>
      </p:sp>
      <p:pic>
        <p:nvPicPr>
          <p:cNvPr id="9" name="Picture 8" descr="activating knowledge.png">
            <a:extLst>
              <a:ext uri="{FF2B5EF4-FFF2-40B4-BE49-F238E27FC236}">
                <a16:creationId xmlns:a16="http://schemas.microsoft.com/office/drawing/2014/main" id="{C370F1EE-0E10-4F30-9DE0-34AF8032D67D}"/>
              </a:ext>
            </a:extLst>
          </p:cNvPr>
          <p:cNvPicPr>
            <a:picLocks noChangeAspect="1"/>
          </p:cNvPicPr>
          <p:nvPr/>
        </p:nvPicPr>
        <p:blipFill>
          <a:blip r:embed="rId2" cstate="print"/>
          <a:stretch>
            <a:fillRect/>
          </a:stretch>
        </p:blipFill>
        <p:spPr>
          <a:xfrm>
            <a:off x="188640" y="8625408"/>
            <a:ext cx="1097002" cy="1025338"/>
          </a:xfrm>
          <a:prstGeom prst="rect">
            <a:avLst/>
          </a:prstGeom>
        </p:spPr>
      </p:pic>
      <p:sp>
        <p:nvSpPr>
          <p:cNvPr id="2" name="Rectangle 1">
            <a:extLst>
              <a:ext uri="{FF2B5EF4-FFF2-40B4-BE49-F238E27FC236}">
                <a16:creationId xmlns:a16="http://schemas.microsoft.com/office/drawing/2014/main" id="{B292D25B-31A8-4837-87B0-6AD01C31386D}"/>
              </a:ext>
            </a:extLst>
          </p:cNvPr>
          <p:cNvSpPr/>
          <p:nvPr/>
        </p:nvSpPr>
        <p:spPr>
          <a:xfrm>
            <a:off x="273410" y="3822011"/>
            <a:ext cx="6255754" cy="307777"/>
          </a:xfrm>
          <a:prstGeom prst="rect">
            <a:avLst/>
          </a:prstGeom>
        </p:spPr>
        <p:txBody>
          <a:bodyPr wrap="square">
            <a:spAutoFit/>
          </a:bodyPr>
          <a:lstStyle/>
          <a:p>
            <a:r>
              <a:rPr lang="en-GB" sz="1400" b="1" dirty="0"/>
              <a:t>What does it mean to take a character’s view point in a story?</a:t>
            </a:r>
            <a:endParaRPr lang="en-GB" sz="1400" dirty="0"/>
          </a:p>
        </p:txBody>
      </p:sp>
      <p:sp>
        <p:nvSpPr>
          <p:cNvPr id="10" name="Rectangle 9">
            <a:extLst>
              <a:ext uri="{FF2B5EF4-FFF2-40B4-BE49-F238E27FC236}">
                <a16:creationId xmlns:a16="http://schemas.microsoft.com/office/drawing/2014/main" id="{19A5E0B6-B9B2-4780-BE58-A554402E5F5D}"/>
              </a:ext>
            </a:extLst>
          </p:cNvPr>
          <p:cNvSpPr/>
          <p:nvPr/>
        </p:nvSpPr>
        <p:spPr>
          <a:xfrm>
            <a:off x="255526" y="6429641"/>
            <a:ext cx="6255754" cy="738664"/>
          </a:xfrm>
          <a:prstGeom prst="rect">
            <a:avLst/>
          </a:prstGeom>
        </p:spPr>
        <p:txBody>
          <a:bodyPr wrap="square">
            <a:spAutoFit/>
          </a:bodyPr>
          <a:lstStyle/>
          <a:p>
            <a:r>
              <a:rPr lang="en-GB" sz="1400" b="1" dirty="0"/>
              <a:t>The poem we will read today is controversial because it takes a problematic view point meaning that the character is a very bad person. Do you think it is wrong to write from the point of view of people who are ‘bad’? Why / Why not?</a:t>
            </a:r>
            <a:endParaRPr lang="en-GB" sz="1400" dirty="0"/>
          </a:p>
        </p:txBody>
      </p:sp>
      <p:pic>
        <p:nvPicPr>
          <p:cNvPr id="4098" name="Picture 2" descr="FIRST PERSON: Dear Me... - Campaign Against Living Miserably">
            <a:extLst>
              <a:ext uri="{FF2B5EF4-FFF2-40B4-BE49-F238E27FC236}">
                <a16:creationId xmlns:a16="http://schemas.microsoft.com/office/drawing/2014/main" id="{B6AC381F-41B9-449F-A088-BB04FB0C74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5884" y="1213536"/>
            <a:ext cx="2093354" cy="2255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871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10EBAA-92EB-4343-B6D5-25298559C073}" type="slidenum">
              <a:rPr lang="en-GB" smtClean="0"/>
              <a:pPr/>
              <a:t>13</a:t>
            </a:fld>
            <a:endParaRPr lang="en-GB"/>
          </a:p>
        </p:txBody>
      </p:sp>
      <p:sp>
        <p:nvSpPr>
          <p:cNvPr id="6" name="Rectangle 5">
            <a:extLst>
              <a:ext uri="{FF2B5EF4-FFF2-40B4-BE49-F238E27FC236}">
                <a16:creationId xmlns:a16="http://schemas.microsoft.com/office/drawing/2014/main" id="{2E6ECA7C-C73F-4C63-A07F-736C5C8C65E2}"/>
              </a:ext>
            </a:extLst>
          </p:cNvPr>
          <p:cNvSpPr/>
          <p:nvPr/>
        </p:nvSpPr>
        <p:spPr>
          <a:xfrm>
            <a:off x="83654" y="225454"/>
            <a:ext cx="6690692" cy="7265707"/>
          </a:xfrm>
          <a:prstGeom prst="rect">
            <a:avLst/>
          </a:prstGeom>
        </p:spPr>
        <p:txBody>
          <a:bodyPr wrap="square">
            <a:spAutoFit/>
          </a:bodyPr>
          <a:lstStyle/>
          <a:p>
            <a:pPr algn="ctr">
              <a:lnSpc>
                <a:spcPct val="150000"/>
              </a:lnSpc>
            </a:pPr>
            <a:r>
              <a:rPr lang="en-GB" sz="1200" b="1" dirty="0"/>
              <a:t>Carol Ann Duffy – Education for Leisure</a:t>
            </a:r>
          </a:p>
          <a:p>
            <a:pPr algn="ctr">
              <a:lnSpc>
                <a:spcPct val="150000"/>
              </a:lnSpc>
            </a:pPr>
            <a:endParaRPr lang="en-GB" sz="1200" dirty="0"/>
          </a:p>
          <a:p>
            <a:pPr algn="ctr">
              <a:lnSpc>
                <a:spcPct val="150000"/>
              </a:lnSpc>
            </a:pPr>
            <a:r>
              <a:rPr lang="en-GB" sz="1200" dirty="0"/>
              <a:t>Today I am going to kill something. Anything.</a:t>
            </a:r>
          </a:p>
          <a:p>
            <a:pPr algn="ctr">
              <a:lnSpc>
                <a:spcPct val="150000"/>
              </a:lnSpc>
            </a:pPr>
            <a:r>
              <a:rPr lang="en-GB" sz="1200" dirty="0"/>
              <a:t>I have had enough of being ignored and today</a:t>
            </a:r>
          </a:p>
          <a:p>
            <a:pPr algn="ctr">
              <a:lnSpc>
                <a:spcPct val="150000"/>
              </a:lnSpc>
            </a:pPr>
            <a:r>
              <a:rPr lang="en-GB" sz="1200" dirty="0"/>
              <a:t>I am going to play God. It is an ordinary day,</a:t>
            </a:r>
          </a:p>
          <a:p>
            <a:pPr algn="ctr">
              <a:lnSpc>
                <a:spcPct val="150000"/>
              </a:lnSpc>
            </a:pPr>
            <a:r>
              <a:rPr lang="en-GB" sz="1200" dirty="0"/>
              <a:t>a sort of grey with boredom stirring in the streets.</a:t>
            </a:r>
          </a:p>
          <a:p>
            <a:pPr algn="ctr">
              <a:lnSpc>
                <a:spcPct val="150000"/>
              </a:lnSpc>
            </a:pPr>
            <a:endParaRPr lang="en-GB" sz="1200" dirty="0"/>
          </a:p>
          <a:p>
            <a:pPr algn="ctr">
              <a:lnSpc>
                <a:spcPct val="150000"/>
              </a:lnSpc>
            </a:pPr>
            <a:r>
              <a:rPr lang="en-GB" sz="1200" dirty="0"/>
              <a:t>I squash a fly against the window with my thumb.</a:t>
            </a:r>
          </a:p>
          <a:p>
            <a:pPr algn="ctr">
              <a:lnSpc>
                <a:spcPct val="150000"/>
              </a:lnSpc>
            </a:pPr>
            <a:r>
              <a:rPr lang="en-GB" sz="1200" dirty="0"/>
              <a:t>We did that at school. Shakespeare. It was in</a:t>
            </a:r>
          </a:p>
          <a:p>
            <a:pPr algn="ctr">
              <a:lnSpc>
                <a:spcPct val="150000"/>
              </a:lnSpc>
            </a:pPr>
            <a:r>
              <a:rPr lang="en-GB" sz="1200" dirty="0"/>
              <a:t>another language and now the fly is in another language.</a:t>
            </a:r>
          </a:p>
          <a:p>
            <a:pPr algn="ctr">
              <a:lnSpc>
                <a:spcPct val="150000"/>
              </a:lnSpc>
            </a:pPr>
            <a:r>
              <a:rPr lang="en-GB" sz="1200" dirty="0"/>
              <a:t>I breathe out talent on the glass to write my name.</a:t>
            </a:r>
          </a:p>
          <a:p>
            <a:pPr algn="ctr">
              <a:lnSpc>
                <a:spcPct val="150000"/>
              </a:lnSpc>
            </a:pPr>
            <a:endParaRPr lang="en-GB" sz="1200" dirty="0"/>
          </a:p>
          <a:p>
            <a:pPr algn="ctr">
              <a:lnSpc>
                <a:spcPct val="150000"/>
              </a:lnSpc>
            </a:pPr>
            <a:r>
              <a:rPr lang="en-GB" sz="1200" dirty="0"/>
              <a:t>I am a genius. I could be anything at all, with half</a:t>
            </a:r>
          </a:p>
          <a:p>
            <a:pPr algn="ctr">
              <a:lnSpc>
                <a:spcPct val="150000"/>
              </a:lnSpc>
            </a:pPr>
            <a:r>
              <a:rPr lang="en-GB" sz="1200" dirty="0"/>
              <a:t>the chance. But today I am going to change the world.</a:t>
            </a:r>
          </a:p>
          <a:p>
            <a:pPr algn="ctr">
              <a:lnSpc>
                <a:spcPct val="150000"/>
              </a:lnSpc>
            </a:pPr>
            <a:r>
              <a:rPr lang="en-GB" sz="1200" dirty="0"/>
              <a:t>Something’s world. The cat avoids me. The cat</a:t>
            </a:r>
          </a:p>
          <a:p>
            <a:pPr algn="ctr">
              <a:lnSpc>
                <a:spcPct val="150000"/>
              </a:lnSpc>
            </a:pPr>
            <a:r>
              <a:rPr lang="en-GB" sz="1200" dirty="0"/>
              <a:t>knows I am a genius, and has hidden itself.</a:t>
            </a:r>
          </a:p>
          <a:p>
            <a:pPr algn="ctr">
              <a:lnSpc>
                <a:spcPct val="150000"/>
              </a:lnSpc>
            </a:pPr>
            <a:endParaRPr lang="en-GB" sz="1200" dirty="0"/>
          </a:p>
          <a:p>
            <a:pPr algn="ctr">
              <a:lnSpc>
                <a:spcPct val="150000"/>
              </a:lnSpc>
            </a:pPr>
            <a:r>
              <a:rPr lang="en-GB" sz="1200" dirty="0"/>
              <a:t>I pour the goldfish down the bog. I pull the chain.</a:t>
            </a:r>
          </a:p>
          <a:p>
            <a:pPr algn="ctr">
              <a:lnSpc>
                <a:spcPct val="150000"/>
              </a:lnSpc>
            </a:pPr>
            <a:r>
              <a:rPr lang="en-GB" sz="1200" dirty="0"/>
              <a:t>I see that it is good. The budgie is panicking.</a:t>
            </a:r>
          </a:p>
          <a:p>
            <a:pPr algn="ctr">
              <a:lnSpc>
                <a:spcPct val="150000"/>
              </a:lnSpc>
            </a:pPr>
            <a:r>
              <a:rPr lang="en-GB" sz="1200" dirty="0"/>
              <a:t>Once a fortnight, I walk the two miles into town</a:t>
            </a:r>
          </a:p>
          <a:p>
            <a:pPr algn="ctr">
              <a:lnSpc>
                <a:spcPct val="150000"/>
              </a:lnSpc>
            </a:pPr>
            <a:r>
              <a:rPr lang="en-GB" sz="1200" dirty="0"/>
              <a:t>for signing on. They don’t appreciate my autograph.</a:t>
            </a:r>
          </a:p>
          <a:p>
            <a:pPr algn="ctr">
              <a:lnSpc>
                <a:spcPct val="150000"/>
              </a:lnSpc>
            </a:pPr>
            <a:endParaRPr lang="en-GB" sz="1200" dirty="0"/>
          </a:p>
          <a:p>
            <a:pPr algn="ctr">
              <a:lnSpc>
                <a:spcPct val="150000"/>
              </a:lnSpc>
            </a:pPr>
            <a:r>
              <a:rPr lang="en-GB" sz="1200" dirty="0"/>
              <a:t>There is nothing left to kill. I dial the radio</a:t>
            </a:r>
          </a:p>
          <a:p>
            <a:pPr algn="ctr">
              <a:lnSpc>
                <a:spcPct val="150000"/>
              </a:lnSpc>
            </a:pPr>
            <a:r>
              <a:rPr lang="en-GB" sz="1200" dirty="0"/>
              <a:t>and tell the man he’s talking to a superstar.</a:t>
            </a:r>
          </a:p>
          <a:p>
            <a:pPr algn="ctr">
              <a:lnSpc>
                <a:spcPct val="150000"/>
              </a:lnSpc>
            </a:pPr>
            <a:r>
              <a:rPr lang="en-GB" sz="1200" dirty="0"/>
              <a:t>He cuts me off. I get our bread-knife and go out.</a:t>
            </a:r>
          </a:p>
          <a:p>
            <a:pPr algn="ctr">
              <a:lnSpc>
                <a:spcPct val="150000"/>
              </a:lnSpc>
            </a:pPr>
            <a:r>
              <a:rPr lang="en-GB" sz="1200" dirty="0"/>
              <a:t>The pavements glitter suddenly. I touch your arm.</a:t>
            </a:r>
          </a:p>
        </p:txBody>
      </p:sp>
      <p:sp>
        <p:nvSpPr>
          <p:cNvPr id="4" name="Rectangle 3">
            <a:extLst>
              <a:ext uri="{FF2B5EF4-FFF2-40B4-BE49-F238E27FC236}">
                <a16:creationId xmlns:a16="http://schemas.microsoft.com/office/drawing/2014/main" id="{8D8E533F-1DEF-4D00-9D00-5ADF8B079D4A}"/>
              </a:ext>
            </a:extLst>
          </p:cNvPr>
          <p:cNvSpPr/>
          <p:nvPr/>
        </p:nvSpPr>
        <p:spPr>
          <a:xfrm>
            <a:off x="310344" y="7791805"/>
            <a:ext cx="6237312" cy="1906997"/>
          </a:xfrm>
          <a:prstGeom prst="rect">
            <a:avLst/>
          </a:prstGeom>
          <a:ln w="28575">
            <a:solidFill>
              <a:schemeClr val="tx1"/>
            </a:solidFill>
          </a:ln>
        </p:spPr>
        <p:txBody>
          <a:bodyPr wrap="square" lIns="91440" tIns="45720" rIns="91440" bIns="45720" anchor="t">
            <a:spAutoFit/>
          </a:bodyPr>
          <a:lstStyle/>
          <a:p>
            <a:pPr marL="0" lvl="1"/>
            <a:r>
              <a:rPr lang="en-GB" sz="1200" b="1" dirty="0"/>
              <a:t>Summary </a:t>
            </a:r>
            <a:r>
              <a:rPr lang="en-GB" sz="1200" i="1" dirty="0"/>
              <a:t>(In your own words...)</a:t>
            </a:r>
            <a:endParaRPr lang="en-GB" sz="1200" b="1" i="1" dirty="0"/>
          </a:p>
          <a:p>
            <a:pPr marL="0" lvl="1">
              <a:lnSpc>
                <a:spcPct val="200000"/>
              </a:lnSpc>
            </a:pPr>
            <a:r>
              <a:rPr lang="en-GB" sz="1100" b="1" i="1" dirty="0"/>
              <a:t>......................................................................................................................................................................................................................................................................................................................................................................................................................................................................................................................................................................................................................................................................................................................................................................................................................</a:t>
            </a:r>
          </a:p>
        </p:txBody>
      </p:sp>
    </p:spTree>
    <p:extLst>
      <p:ext uri="{BB962C8B-B14F-4D97-AF65-F5344CB8AC3E}">
        <p14:creationId xmlns:p14="http://schemas.microsoft.com/office/powerpoint/2010/main" val="3031058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14</a:t>
            </a:fld>
            <a:endParaRPr lang="en-GB"/>
          </a:p>
        </p:txBody>
      </p:sp>
      <p:sp>
        <p:nvSpPr>
          <p:cNvPr id="6" name="Title 4">
            <a:extLst>
              <a:ext uri="{FF2B5EF4-FFF2-40B4-BE49-F238E27FC236}">
                <a16:creationId xmlns:a16="http://schemas.microsoft.com/office/drawing/2014/main" id="{6E073AFC-DB42-4D0B-8AC6-3F52197286AC}"/>
              </a:ext>
            </a:extLst>
          </p:cNvPr>
          <p:cNvSpPr txBox="1">
            <a:spLocks/>
          </p:cNvSpPr>
          <p:nvPr/>
        </p:nvSpPr>
        <p:spPr>
          <a:xfrm>
            <a:off x="224644" y="1164060"/>
            <a:ext cx="6264696" cy="36004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000" b="1" u="sng" dirty="0">
                <a:latin typeface="+mj-lt"/>
                <a:ea typeface="+mj-ea"/>
                <a:cs typeface="+mj-cs"/>
              </a:rPr>
              <a:t>appreciate</a:t>
            </a:r>
            <a:endParaRPr kumimoji="0" lang="en-GB" sz="3000" b="1" i="0" u="sng" strike="noStrike" kern="1200" cap="none" spc="0" normalizeH="0" baseline="0" noProof="0" dirty="0">
              <a:ln>
                <a:noFill/>
              </a:ln>
              <a:solidFill>
                <a:schemeClr val="tx1"/>
              </a:solidFill>
              <a:effectLst/>
              <a:uLnTx/>
              <a:uFillTx/>
              <a:latin typeface="+mj-lt"/>
              <a:ea typeface="+mj-ea"/>
              <a:cs typeface="+mj-cs"/>
            </a:endParaRPr>
          </a:p>
        </p:txBody>
      </p:sp>
      <p:sp>
        <p:nvSpPr>
          <p:cNvPr id="9" name="Rectangle 8"/>
          <p:cNvSpPr/>
          <p:nvPr/>
        </p:nvSpPr>
        <p:spPr>
          <a:xfrm>
            <a:off x="332656" y="200471"/>
            <a:ext cx="6192688" cy="32403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4">
            <a:extLst>
              <a:ext uri="{FF2B5EF4-FFF2-40B4-BE49-F238E27FC236}">
                <a16:creationId xmlns:a16="http://schemas.microsoft.com/office/drawing/2014/main" id="{6E073AFC-DB42-4D0B-8AC6-3F52197286AC}"/>
              </a:ext>
            </a:extLst>
          </p:cNvPr>
          <p:cNvSpPr txBox="1">
            <a:spLocks/>
          </p:cNvSpPr>
          <p:nvPr/>
        </p:nvSpPr>
        <p:spPr>
          <a:xfrm>
            <a:off x="4077072" y="200472"/>
            <a:ext cx="2376264" cy="1167442"/>
          </a:xfrm>
          <a:prstGeom prst="rect">
            <a:avLst/>
          </a:prstGeom>
        </p:spPr>
        <p:txBody>
          <a:bodyPr vert="horz" lIns="91440" tIns="45720" rIns="91440" bIns="45720" rtlCol="0" anchor="t">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1600" i="1" dirty="0">
                <a:latin typeface="+mj-lt"/>
                <a:ea typeface="+mj-ea"/>
                <a:cs typeface="+mj-cs"/>
              </a:rPr>
              <a:t>c</a:t>
            </a:r>
            <a:r>
              <a:rPr kumimoji="0" lang="en-GB" sz="1600" i="1" u="none" strike="noStrike" kern="1200" cap="none" spc="0" normalizeH="0" baseline="0" noProof="0" dirty="0" err="1">
                <a:ln>
                  <a:noFill/>
                </a:ln>
                <a:solidFill>
                  <a:schemeClr val="tx1"/>
                </a:solidFill>
                <a:effectLst/>
                <a:uLnTx/>
                <a:uFillTx/>
                <a:latin typeface="+mj-lt"/>
                <a:ea typeface="+mj-ea"/>
                <a:cs typeface="+mj-cs"/>
              </a:rPr>
              <a:t>onnect</a:t>
            </a:r>
            <a:r>
              <a:rPr kumimoji="0" lang="en-GB" sz="1600" i="0" u="none" strike="noStrike" kern="1200" cap="none" spc="0" normalizeH="0" baseline="0" noProof="0" dirty="0">
                <a:ln>
                  <a:noFill/>
                </a:ln>
                <a:solidFill>
                  <a:schemeClr val="tx1"/>
                </a:solidFill>
                <a:effectLst/>
                <a:uLnTx/>
                <a:uFillTx/>
                <a:latin typeface="+mj-lt"/>
                <a:ea typeface="+mj-ea"/>
                <a:cs typeface="+mj-cs"/>
              </a:rPr>
              <a:t>:</a:t>
            </a:r>
            <a:br>
              <a:rPr kumimoji="0" lang="en-GB" sz="1600" i="0" u="none" strike="noStrike" kern="1200" cap="none" spc="0" normalizeH="0" baseline="0" noProof="0" dirty="0">
                <a:ln>
                  <a:noFill/>
                </a:ln>
                <a:solidFill>
                  <a:schemeClr val="tx1"/>
                </a:solidFill>
                <a:effectLst/>
                <a:uLnTx/>
                <a:uFillTx/>
                <a:latin typeface="+mj-lt"/>
                <a:ea typeface="+mj-ea"/>
                <a:cs typeface="+mj-cs"/>
              </a:rPr>
            </a:br>
            <a:r>
              <a:rPr lang="en-GB" sz="1600" dirty="0">
                <a:latin typeface="+mj-lt"/>
                <a:ea typeface="+mj-ea"/>
                <a:cs typeface="+mj-cs"/>
              </a:rPr>
              <a:t>grateful</a:t>
            </a:r>
            <a:br>
              <a:rPr lang="en-GB" sz="1600" dirty="0">
                <a:latin typeface="+mj-lt"/>
                <a:ea typeface="+mj-ea"/>
                <a:cs typeface="+mj-cs"/>
              </a:rPr>
            </a:br>
            <a:r>
              <a:rPr lang="en-GB" sz="1600" dirty="0">
                <a:latin typeface="+mj-lt"/>
                <a:ea typeface="+mj-ea"/>
                <a:cs typeface="+mj-cs"/>
              </a:rPr>
              <a:t>thankful</a:t>
            </a:r>
            <a:endParaRPr kumimoji="0" lang="en-GB" sz="160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le 4">
            <a:extLst>
              <a:ext uri="{FF2B5EF4-FFF2-40B4-BE49-F238E27FC236}">
                <a16:creationId xmlns:a16="http://schemas.microsoft.com/office/drawing/2014/main" id="{6E073AFC-DB42-4D0B-8AC6-3F52197286AC}"/>
              </a:ext>
            </a:extLst>
          </p:cNvPr>
          <p:cNvSpPr txBox="1">
            <a:spLocks/>
          </p:cNvSpPr>
          <p:nvPr/>
        </p:nvSpPr>
        <p:spPr>
          <a:xfrm>
            <a:off x="332656" y="200472"/>
            <a:ext cx="2376264" cy="432048"/>
          </a:xfrm>
          <a:prstGeom prst="rect">
            <a:avLst/>
          </a:prstGeom>
        </p:spPr>
        <p:txBody>
          <a:bodyPr vert="horz" lIns="91440" tIns="45720" rIns="91440" bIns="4572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1400" u="none" strike="noStrike" kern="1200" cap="none" spc="0" normalizeH="0" baseline="0" noProof="0" dirty="0">
                <a:ln>
                  <a:noFill/>
                </a:ln>
                <a:solidFill>
                  <a:schemeClr val="tx1"/>
                </a:solidFill>
                <a:effectLst/>
                <a:uLnTx/>
                <a:uFillTx/>
                <a:latin typeface="+mj-lt"/>
                <a:ea typeface="+mj-ea"/>
                <a:cs typeface="+mj-cs"/>
              </a:rPr>
              <a:t>appreciative </a:t>
            </a:r>
            <a:r>
              <a:rPr kumimoji="0" lang="en-GB" sz="1400" b="1" i="1" u="none" strike="noStrike" kern="1200" cap="none" spc="0" normalizeH="0" baseline="0" noProof="0" dirty="0">
                <a:ln>
                  <a:noFill/>
                </a:ln>
                <a:solidFill>
                  <a:schemeClr val="tx1"/>
                </a:solidFill>
                <a:effectLst/>
                <a:uLnTx/>
                <a:uFillTx/>
                <a:latin typeface="+mj-lt"/>
                <a:ea typeface="+mj-ea"/>
                <a:cs typeface="+mj-cs"/>
              </a:rPr>
              <a:t>adjective</a:t>
            </a:r>
          </a:p>
          <a:p>
            <a:pPr marL="0" marR="0" lvl="0" indent="0" defTabSz="914400" rtl="0" eaLnBrk="1" fontAlgn="auto" latinLnBrk="0" hangingPunct="1">
              <a:lnSpc>
                <a:spcPct val="100000"/>
              </a:lnSpc>
              <a:spcBef>
                <a:spcPct val="0"/>
              </a:spcBef>
              <a:spcAft>
                <a:spcPts val="0"/>
              </a:spcAft>
              <a:buClrTx/>
              <a:buSzTx/>
              <a:buFontTx/>
              <a:buNone/>
              <a:tabLst/>
              <a:defRPr/>
            </a:pPr>
            <a:r>
              <a:rPr lang="en-GB" sz="1400" dirty="0">
                <a:latin typeface="+mj-lt"/>
                <a:ea typeface="+mj-ea"/>
                <a:cs typeface="+mj-cs"/>
              </a:rPr>
              <a:t>appreciate </a:t>
            </a:r>
            <a:r>
              <a:rPr lang="en-GB" sz="1400" b="1" i="1" dirty="0">
                <a:latin typeface="+mj-lt"/>
                <a:ea typeface="+mj-ea"/>
                <a:cs typeface="+mj-cs"/>
              </a:rPr>
              <a:t>verb</a:t>
            </a:r>
            <a:endParaRPr kumimoji="0" lang="en-GB" sz="1400" b="1" i="1" u="none" strike="noStrike" kern="1200" cap="none" spc="0" normalizeH="0" baseline="0" noProof="0" dirty="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GB" sz="1400" dirty="0">
                <a:latin typeface="+mj-lt"/>
                <a:ea typeface="+mj-ea"/>
                <a:cs typeface="+mj-cs"/>
              </a:rPr>
              <a:t>appreciation</a:t>
            </a:r>
            <a:r>
              <a:rPr kumimoji="0" lang="en-GB" sz="1400" b="1" i="1" u="none" strike="noStrike" kern="1200" cap="none" spc="0" normalizeH="0" baseline="0" noProof="0" dirty="0">
                <a:ln>
                  <a:noFill/>
                </a:ln>
                <a:solidFill>
                  <a:schemeClr val="tx1"/>
                </a:solidFill>
                <a:effectLst/>
                <a:uLnTx/>
                <a:uFillTx/>
                <a:latin typeface="+mj-lt"/>
                <a:ea typeface="+mj-ea"/>
                <a:cs typeface="+mj-cs"/>
              </a:rPr>
              <a:t> noun</a:t>
            </a:r>
          </a:p>
        </p:txBody>
      </p:sp>
      <p:cxnSp>
        <p:nvCxnSpPr>
          <p:cNvPr id="14" name="Straight Arrow Connector 13"/>
          <p:cNvCxnSpPr/>
          <p:nvPr/>
        </p:nvCxnSpPr>
        <p:spPr>
          <a:xfrm flipH="1">
            <a:off x="2420888" y="1712640"/>
            <a:ext cx="432048" cy="3600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17032" y="1712640"/>
            <a:ext cx="432048" cy="3600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2886" y="3567098"/>
            <a:ext cx="6182444" cy="3777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‘They don’t </a:t>
            </a:r>
            <a:r>
              <a:rPr lang="en-GB" sz="1400" b="1" u="sng" dirty="0">
                <a:solidFill>
                  <a:schemeClr val="tx1"/>
                </a:solidFill>
              </a:rPr>
              <a:t>appreciate</a:t>
            </a:r>
            <a:r>
              <a:rPr lang="en-GB" sz="1400" dirty="0">
                <a:solidFill>
                  <a:schemeClr val="tx1"/>
                </a:solidFill>
              </a:rPr>
              <a:t> my autograph.’</a:t>
            </a:r>
          </a:p>
        </p:txBody>
      </p:sp>
      <p:sp>
        <p:nvSpPr>
          <p:cNvPr id="21" name="Rectangle 20"/>
          <p:cNvSpPr/>
          <p:nvPr/>
        </p:nvSpPr>
        <p:spPr>
          <a:xfrm>
            <a:off x="354546" y="4016896"/>
            <a:ext cx="6219124" cy="920701"/>
          </a:xfrm>
          <a:prstGeom prst="rect">
            <a:avLst/>
          </a:prstGeom>
        </p:spPr>
        <p:txBody>
          <a:bodyPr wrap="square">
            <a:spAutoFit/>
          </a:bodyPr>
          <a:lstStyle/>
          <a:p>
            <a:r>
              <a:rPr lang="en-GB" sz="1400" dirty="0"/>
              <a:t>How is the word ‘appreciate’ being used in this sentence? What does it mean?</a:t>
            </a:r>
          </a:p>
          <a:p>
            <a:pPr>
              <a:lnSpc>
                <a:spcPct val="150000"/>
              </a:lnSpc>
            </a:pPr>
            <a:r>
              <a:rPr lang="en-GB" sz="1400" dirty="0"/>
              <a:t>..............................................................................................................................................................................................................................................................................</a:t>
            </a:r>
          </a:p>
        </p:txBody>
      </p:sp>
      <p:sp>
        <p:nvSpPr>
          <p:cNvPr id="23" name="Title 4">
            <a:extLst>
              <a:ext uri="{FF2B5EF4-FFF2-40B4-BE49-F238E27FC236}">
                <a16:creationId xmlns:a16="http://schemas.microsoft.com/office/drawing/2014/main" id="{783D07E7-A1AA-44BE-A42E-0486273C2116}"/>
              </a:ext>
            </a:extLst>
          </p:cNvPr>
          <p:cNvSpPr txBox="1">
            <a:spLocks/>
          </p:cNvSpPr>
          <p:nvPr/>
        </p:nvSpPr>
        <p:spPr>
          <a:xfrm>
            <a:off x="367764" y="2720752"/>
            <a:ext cx="6192688" cy="552412"/>
          </a:xfrm>
          <a:prstGeom prst="rect">
            <a:avLst/>
          </a:prstGeom>
        </p:spPr>
        <p:txBody>
          <a:bodyPr vert="horz" lIns="91440" tIns="45720" rIns="91440" bIns="45720" rtlCol="0" anchor="t">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GB" sz="1600" i="1" dirty="0">
                <a:latin typeface="+mj-lt"/>
                <a:ea typeface="+mj-ea"/>
                <a:cs typeface="+mj-cs"/>
              </a:rPr>
              <a:t>define</a:t>
            </a:r>
            <a:r>
              <a:rPr kumimoji="0" lang="en-GB" sz="1200" i="0" u="none" strike="noStrike" kern="1200" cap="none" spc="0" normalizeH="0" baseline="0" noProof="0" dirty="0">
                <a:ln>
                  <a:noFill/>
                </a:ln>
                <a:solidFill>
                  <a:schemeClr val="tx1"/>
                </a:solidFill>
                <a:effectLst/>
                <a:uLnTx/>
                <a:uFillTx/>
                <a:latin typeface="+mj-lt"/>
                <a:ea typeface="+mj-ea"/>
                <a:cs typeface="+mj-cs"/>
              </a:rPr>
              <a:t>:…………………………………………………………………………………………………………………………………………………………………………………………………………………………………………………………………………………………………</a:t>
            </a:r>
            <a:endParaRPr kumimoji="0" lang="en-GB" sz="1600" i="0" u="none" strike="noStrike" kern="1200" cap="none" spc="0" normalizeH="0" baseline="0" noProof="0" dirty="0">
              <a:ln>
                <a:noFill/>
              </a:ln>
              <a:solidFill>
                <a:schemeClr val="tx1"/>
              </a:solidFill>
              <a:effectLst/>
              <a:uLnTx/>
              <a:uFillTx/>
              <a:latin typeface="+mj-lt"/>
              <a:ea typeface="+mj-ea"/>
              <a:cs typeface="+mj-cs"/>
            </a:endParaRPr>
          </a:p>
        </p:txBody>
      </p:sp>
      <p:sp>
        <p:nvSpPr>
          <p:cNvPr id="18" name="Rectangle 17">
            <a:extLst>
              <a:ext uri="{FF2B5EF4-FFF2-40B4-BE49-F238E27FC236}">
                <a16:creationId xmlns:a16="http://schemas.microsoft.com/office/drawing/2014/main" id="{933B2583-D190-490B-B2A9-46ED4447E900}"/>
              </a:ext>
            </a:extLst>
          </p:cNvPr>
          <p:cNvSpPr/>
          <p:nvPr/>
        </p:nvSpPr>
        <p:spPr>
          <a:xfrm>
            <a:off x="439772" y="4953000"/>
            <a:ext cx="6048672" cy="3456972"/>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r>
              <a:rPr lang="en-GB" sz="1400" dirty="0"/>
              <a:t>Use the word appreciate in your own sentences below, you need to use three different forms of the word correctly in a sentence:</a:t>
            </a:r>
            <a:br>
              <a:rPr lang="en-GB" sz="1400" dirty="0"/>
            </a:br>
            <a:endParaRPr lang="en-GB" sz="1400" dirty="0"/>
          </a:p>
          <a:p>
            <a:r>
              <a:rPr lang="en-GB" sz="1200" b="1" dirty="0"/>
              <a:t>appreciative</a:t>
            </a:r>
          </a:p>
          <a:p>
            <a:pPr>
              <a:lnSpc>
                <a:spcPct val="200000"/>
              </a:lnSpc>
            </a:pPr>
            <a:r>
              <a:rPr lang="en-GB" sz="1200" i="1" dirty="0"/>
              <a:t>..................................................................................................................................................................................................................................................................................................................</a:t>
            </a:r>
          </a:p>
          <a:p>
            <a:r>
              <a:rPr lang="en-GB" sz="1200" b="1" dirty="0"/>
              <a:t>appreciate</a:t>
            </a:r>
          </a:p>
          <a:p>
            <a:pPr>
              <a:lnSpc>
                <a:spcPct val="200000"/>
              </a:lnSpc>
            </a:pPr>
            <a:r>
              <a:rPr lang="en-GB" sz="1200" i="1" dirty="0"/>
              <a:t>..................................................................................................................................................................................................................................................................................................................</a:t>
            </a:r>
          </a:p>
          <a:p>
            <a:r>
              <a:rPr lang="en-GB" sz="1200" b="1" dirty="0"/>
              <a:t>appreciation</a:t>
            </a:r>
          </a:p>
          <a:p>
            <a:pPr>
              <a:lnSpc>
                <a:spcPct val="200000"/>
              </a:lnSpc>
            </a:pPr>
            <a:r>
              <a:rPr lang="en-GB" sz="1200" i="1" dirty="0"/>
              <a:t>..................................................................................................................................................................................................................................................................................................................</a:t>
            </a:r>
          </a:p>
        </p:txBody>
      </p:sp>
      <p:sp>
        <p:nvSpPr>
          <p:cNvPr id="24" name="Rectangle 23">
            <a:extLst>
              <a:ext uri="{FF2B5EF4-FFF2-40B4-BE49-F238E27FC236}">
                <a16:creationId xmlns:a16="http://schemas.microsoft.com/office/drawing/2014/main" id="{73149A42-DADC-4DD8-80BC-A80E01643238}"/>
              </a:ext>
            </a:extLst>
          </p:cNvPr>
          <p:cNvSpPr/>
          <p:nvPr/>
        </p:nvSpPr>
        <p:spPr>
          <a:xfrm>
            <a:off x="375878" y="8490989"/>
            <a:ext cx="6106244" cy="954107"/>
          </a:xfrm>
          <a:prstGeom prst="rect">
            <a:avLst/>
          </a:prstGeom>
        </p:spPr>
        <p:txBody>
          <a:bodyPr wrap="square">
            <a:spAutoFit/>
          </a:bodyPr>
          <a:lstStyle/>
          <a:p>
            <a:r>
              <a:rPr lang="en-GB" sz="1400" b="1" dirty="0"/>
              <a:t>DISCUSS: Why is this an interesting viewpoint to take and why might some find it offensive?</a:t>
            </a:r>
          </a:p>
          <a:p>
            <a:r>
              <a:rPr lang="en-GB" sz="1400" b="1" dirty="0"/>
              <a:t>ACTIVITY: Go through the poem and highlight any language features that you can find and comment on the effect of them.</a:t>
            </a:r>
          </a:p>
        </p:txBody>
      </p:sp>
    </p:spTree>
    <p:extLst>
      <p:ext uri="{BB962C8B-B14F-4D97-AF65-F5344CB8AC3E}">
        <p14:creationId xmlns:p14="http://schemas.microsoft.com/office/powerpoint/2010/main" val="3101554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15</a:t>
            </a:fld>
            <a:endParaRPr lang="en-GB"/>
          </a:p>
        </p:txBody>
      </p:sp>
      <p:sp>
        <p:nvSpPr>
          <p:cNvPr id="6" name="Rectangle 5"/>
          <p:cNvSpPr/>
          <p:nvPr/>
        </p:nvSpPr>
        <p:spPr>
          <a:xfrm>
            <a:off x="122312" y="190731"/>
            <a:ext cx="6187008" cy="8650701"/>
          </a:xfrm>
          <a:prstGeom prst="rect">
            <a:avLst/>
          </a:prstGeom>
        </p:spPr>
        <p:txBody>
          <a:bodyPr wrap="square">
            <a:spAutoFit/>
          </a:bodyPr>
          <a:lstStyle/>
          <a:p>
            <a:pPr>
              <a:lnSpc>
                <a:spcPct val="150000"/>
              </a:lnSpc>
            </a:pPr>
            <a:r>
              <a:rPr lang="en-GB" sz="1200" b="1" dirty="0"/>
              <a:t>READING HOMEWORK  – Simon Armitage ‘</a:t>
            </a:r>
            <a:r>
              <a:rPr lang="en-GB" sz="1200" b="1" i="1" dirty="0"/>
              <a:t>Hitcher’</a:t>
            </a:r>
          </a:p>
          <a:p>
            <a:pPr>
              <a:lnSpc>
                <a:spcPct val="150000"/>
              </a:lnSpc>
            </a:pPr>
            <a:endParaRPr lang="en-GB" sz="1200" b="1" i="1" dirty="0"/>
          </a:p>
          <a:p>
            <a:pPr>
              <a:lnSpc>
                <a:spcPct val="150000"/>
              </a:lnSpc>
            </a:pPr>
            <a:r>
              <a:rPr lang="en-GB" sz="1200" dirty="0"/>
              <a:t>I'd been tired, under</a:t>
            </a:r>
          </a:p>
          <a:p>
            <a:pPr>
              <a:lnSpc>
                <a:spcPct val="150000"/>
              </a:lnSpc>
            </a:pPr>
            <a:r>
              <a:rPr lang="en-GB" sz="1200" dirty="0"/>
              <a:t>the weather, but the answer phone kept screaming:</a:t>
            </a:r>
          </a:p>
          <a:p>
            <a:pPr>
              <a:lnSpc>
                <a:spcPct val="150000"/>
              </a:lnSpc>
            </a:pPr>
            <a:r>
              <a:rPr lang="en-GB" sz="1200" dirty="0"/>
              <a:t>One more sick-note, mister, and you're finished. Fired.</a:t>
            </a:r>
          </a:p>
          <a:p>
            <a:pPr>
              <a:lnSpc>
                <a:spcPct val="150000"/>
              </a:lnSpc>
            </a:pPr>
            <a:r>
              <a:rPr lang="en-GB" sz="1200" dirty="0"/>
              <a:t>I thumbed a lift to where the car was parked.</a:t>
            </a:r>
          </a:p>
          <a:p>
            <a:pPr>
              <a:lnSpc>
                <a:spcPct val="150000"/>
              </a:lnSpc>
            </a:pPr>
            <a:r>
              <a:rPr lang="en-GB" sz="1200" dirty="0"/>
              <a:t>A Vauxhall Astra. It was hired.</a:t>
            </a:r>
          </a:p>
          <a:p>
            <a:pPr>
              <a:lnSpc>
                <a:spcPct val="150000"/>
              </a:lnSpc>
            </a:pPr>
            <a:endParaRPr lang="en-GB" sz="1200" dirty="0"/>
          </a:p>
          <a:p>
            <a:pPr>
              <a:lnSpc>
                <a:spcPct val="150000"/>
              </a:lnSpc>
            </a:pPr>
            <a:r>
              <a:rPr lang="en-GB" sz="1200" dirty="0"/>
              <a:t>I picked him up in Leeds.</a:t>
            </a:r>
          </a:p>
          <a:p>
            <a:pPr>
              <a:lnSpc>
                <a:spcPct val="150000"/>
              </a:lnSpc>
            </a:pPr>
            <a:r>
              <a:rPr lang="en-GB" sz="1200" dirty="0"/>
              <a:t>He was following the sun from west to east</a:t>
            </a:r>
          </a:p>
          <a:p>
            <a:pPr>
              <a:lnSpc>
                <a:spcPct val="150000"/>
              </a:lnSpc>
            </a:pPr>
            <a:r>
              <a:rPr lang="en-GB" sz="1200" dirty="0"/>
              <a:t>with just a toothbrush and the good earth for a bed. The truth,</a:t>
            </a:r>
          </a:p>
          <a:p>
            <a:pPr>
              <a:lnSpc>
                <a:spcPct val="150000"/>
              </a:lnSpc>
            </a:pPr>
            <a:r>
              <a:rPr lang="en-GB" sz="1200" dirty="0"/>
              <a:t>he said, was </a:t>
            </a:r>
            <a:r>
              <a:rPr lang="en-GB" sz="1200" dirty="0" err="1"/>
              <a:t>blowin</a:t>
            </a:r>
            <a:r>
              <a:rPr lang="en-GB" sz="1200" dirty="0"/>
              <a:t>' in the wind,</a:t>
            </a:r>
          </a:p>
          <a:p>
            <a:pPr>
              <a:lnSpc>
                <a:spcPct val="150000"/>
              </a:lnSpc>
            </a:pPr>
            <a:r>
              <a:rPr lang="en-GB" sz="1200" dirty="0"/>
              <a:t>or round the next bend.</a:t>
            </a:r>
          </a:p>
          <a:p>
            <a:pPr>
              <a:lnSpc>
                <a:spcPct val="150000"/>
              </a:lnSpc>
            </a:pPr>
            <a:endParaRPr lang="en-GB" sz="1200" dirty="0"/>
          </a:p>
          <a:p>
            <a:pPr>
              <a:lnSpc>
                <a:spcPct val="150000"/>
              </a:lnSpc>
            </a:pPr>
            <a:r>
              <a:rPr lang="en-GB" sz="1200" dirty="0"/>
              <a:t>I let him have it</a:t>
            </a:r>
          </a:p>
          <a:p>
            <a:pPr>
              <a:lnSpc>
                <a:spcPct val="150000"/>
              </a:lnSpc>
            </a:pPr>
            <a:r>
              <a:rPr lang="en-GB" sz="1200" dirty="0"/>
              <a:t>on the top road out of Harrogate - once</a:t>
            </a:r>
          </a:p>
          <a:p>
            <a:pPr>
              <a:lnSpc>
                <a:spcPct val="150000"/>
              </a:lnSpc>
            </a:pPr>
            <a:r>
              <a:rPr lang="en-GB" sz="1200" dirty="0"/>
              <a:t>with the head, then six times with the </a:t>
            </a:r>
            <a:r>
              <a:rPr lang="en-GB" sz="1200" dirty="0" err="1"/>
              <a:t>krooklok</a:t>
            </a:r>
            <a:endParaRPr lang="en-GB" sz="1200" dirty="0"/>
          </a:p>
          <a:p>
            <a:pPr>
              <a:lnSpc>
                <a:spcPct val="150000"/>
              </a:lnSpc>
            </a:pPr>
            <a:r>
              <a:rPr lang="en-GB" sz="1200" dirty="0"/>
              <a:t>in the face - and didn't even swerve.</a:t>
            </a:r>
          </a:p>
          <a:p>
            <a:pPr>
              <a:lnSpc>
                <a:spcPct val="150000"/>
              </a:lnSpc>
            </a:pPr>
            <a:r>
              <a:rPr lang="en-GB" sz="1200" dirty="0"/>
              <a:t>I dropped it into third</a:t>
            </a:r>
          </a:p>
          <a:p>
            <a:pPr>
              <a:lnSpc>
                <a:spcPct val="150000"/>
              </a:lnSpc>
            </a:pPr>
            <a:endParaRPr lang="en-GB" sz="1200" dirty="0"/>
          </a:p>
          <a:p>
            <a:pPr>
              <a:lnSpc>
                <a:spcPct val="150000"/>
              </a:lnSpc>
            </a:pPr>
            <a:r>
              <a:rPr lang="en-GB" sz="1200" dirty="0"/>
              <a:t>and leant across</a:t>
            </a:r>
          </a:p>
          <a:p>
            <a:pPr>
              <a:lnSpc>
                <a:spcPct val="150000"/>
              </a:lnSpc>
            </a:pPr>
            <a:r>
              <a:rPr lang="en-GB" sz="1200" dirty="0"/>
              <a:t>to let him out, and saw him in the mirror</a:t>
            </a:r>
          </a:p>
          <a:p>
            <a:pPr>
              <a:lnSpc>
                <a:spcPct val="150000"/>
              </a:lnSpc>
            </a:pPr>
            <a:r>
              <a:rPr lang="en-GB" sz="1200" dirty="0"/>
              <a:t>bouncing off the kerb, then disappearing down the verge.</a:t>
            </a:r>
          </a:p>
          <a:p>
            <a:pPr>
              <a:lnSpc>
                <a:spcPct val="150000"/>
              </a:lnSpc>
            </a:pPr>
            <a:r>
              <a:rPr lang="en-GB" sz="1200" dirty="0"/>
              <a:t>We were the same age, give or take a week.</a:t>
            </a:r>
          </a:p>
          <a:p>
            <a:pPr>
              <a:lnSpc>
                <a:spcPct val="150000"/>
              </a:lnSpc>
            </a:pPr>
            <a:r>
              <a:rPr lang="en-GB" sz="1200" dirty="0"/>
              <a:t>He'd said he liked the breeze</a:t>
            </a:r>
          </a:p>
          <a:p>
            <a:pPr>
              <a:lnSpc>
                <a:spcPct val="150000"/>
              </a:lnSpc>
            </a:pPr>
            <a:endParaRPr lang="en-GB" sz="1200" dirty="0"/>
          </a:p>
          <a:p>
            <a:pPr>
              <a:lnSpc>
                <a:spcPct val="150000"/>
              </a:lnSpc>
            </a:pPr>
            <a:r>
              <a:rPr lang="en-GB" sz="1200" dirty="0"/>
              <a:t>to run its fingers</a:t>
            </a:r>
          </a:p>
          <a:p>
            <a:pPr>
              <a:lnSpc>
                <a:spcPct val="150000"/>
              </a:lnSpc>
            </a:pPr>
            <a:r>
              <a:rPr lang="en-GB" sz="1200" dirty="0"/>
              <a:t>through his hair. It was twelve noon.</a:t>
            </a:r>
          </a:p>
          <a:p>
            <a:pPr>
              <a:lnSpc>
                <a:spcPct val="150000"/>
              </a:lnSpc>
            </a:pPr>
            <a:r>
              <a:rPr lang="en-GB" sz="1200" dirty="0"/>
              <a:t>The outlook for the day was moderate to fair.</a:t>
            </a:r>
          </a:p>
          <a:p>
            <a:pPr>
              <a:lnSpc>
                <a:spcPct val="150000"/>
              </a:lnSpc>
            </a:pPr>
            <a:r>
              <a:rPr lang="en-GB" sz="1200" dirty="0"/>
              <a:t>Stitch that, I remember thinking,</a:t>
            </a:r>
          </a:p>
          <a:p>
            <a:pPr>
              <a:lnSpc>
                <a:spcPct val="150000"/>
              </a:lnSpc>
            </a:pPr>
            <a:r>
              <a:rPr lang="en-GB" sz="1200" dirty="0"/>
              <a:t>you can walk from there.</a:t>
            </a:r>
          </a:p>
        </p:txBody>
      </p:sp>
    </p:spTree>
    <p:extLst>
      <p:ext uri="{BB962C8B-B14F-4D97-AF65-F5344CB8AC3E}">
        <p14:creationId xmlns:p14="http://schemas.microsoft.com/office/powerpoint/2010/main" val="4121122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431065-9086-46DA-830C-6AD2EA5CAD53}"/>
              </a:ext>
            </a:extLst>
          </p:cNvPr>
          <p:cNvSpPr>
            <a:spLocks noGrp="1"/>
          </p:cNvSpPr>
          <p:nvPr>
            <p:ph type="sldNum" sz="quarter" idx="12"/>
          </p:nvPr>
        </p:nvSpPr>
        <p:spPr/>
        <p:txBody>
          <a:bodyPr/>
          <a:lstStyle/>
          <a:p>
            <a:fld id="{2910EBAA-92EB-4343-B6D5-25298559C073}" type="slidenum">
              <a:rPr lang="en-GB" smtClean="0"/>
              <a:pPr/>
              <a:t>16</a:t>
            </a:fld>
            <a:endParaRPr lang="en-GB"/>
          </a:p>
        </p:txBody>
      </p:sp>
      <p:sp>
        <p:nvSpPr>
          <p:cNvPr id="4" name="Rectangle 3">
            <a:extLst>
              <a:ext uri="{FF2B5EF4-FFF2-40B4-BE49-F238E27FC236}">
                <a16:creationId xmlns:a16="http://schemas.microsoft.com/office/drawing/2014/main" id="{DCC9FB07-C163-4F58-9C53-463C37F518A5}"/>
              </a:ext>
            </a:extLst>
          </p:cNvPr>
          <p:cNvSpPr/>
          <p:nvPr/>
        </p:nvSpPr>
        <p:spPr>
          <a:xfrm>
            <a:off x="297260" y="3296816"/>
            <a:ext cx="6182444" cy="4846263"/>
          </a:xfrm>
          <a:prstGeom prst="rect">
            <a:avLst/>
          </a:prstGeom>
          <a:ln w="28575">
            <a:solidFill>
              <a:schemeClr val="tx1"/>
            </a:solidFill>
          </a:ln>
        </p:spPr>
        <p:txBody>
          <a:bodyPr wrap="square">
            <a:spAutoFit/>
          </a:bodyPr>
          <a:lstStyle/>
          <a:p>
            <a:pPr>
              <a:lnSpc>
                <a:spcPct val="200000"/>
              </a:lnSpc>
            </a:pPr>
            <a:r>
              <a:rPr lang="en-GB" sz="1200" b="1" dirty="0"/>
              <a:t>What are two similarities between the poem </a:t>
            </a:r>
            <a:r>
              <a:rPr lang="en-GB" sz="1200" b="1" i="1" dirty="0"/>
              <a:t>Education for Leisure </a:t>
            </a:r>
            <a:r>
              <a:rPr lang="en-GB" sz="1200" b="1" dirty="0"/>
              <a:t>and </a:t>
            </a:r>
            <a:r>
              <a:rPr lang="en-GB" sz="1200" b="1" i="1" dirty="0"/>
              <a:t>Hitcher</a:t>
            </a:r>
            <a:r>
              <a:rPr lang="en-GB" sz="1200" b="1" dirty="0"/>
              <a:t>?</a:t>
            </a:r>
            <a:endParaRPr lang="en-GB" sz="1200" b="1" i="1" dirty="0">
              <a:cs typeface="Arial" panose="020B0604020202020204" pitchFamily="34" charset="0"/>
            </a:endParaRPr>
          </a:p>
          <a:p>
            <a:pPr marL="228600" indent="-228600">
              <a:lnSpc>
                <a:spcPct val="200000"/>
              </a:lnSpc>
              <a:buFont typeface="+mj-lt"/>
              <a:buAutoNum type="arabicPeriod"/>
            </a:pPr>
            <a:r>
              <a:rPr lang="en-GB" sz="1100" b="1" i="1" dirty="0"/>
              <a:t>............................................................................................................................................................................................................................................................................................................................................................................................................................................................................................................................................................................................................................</a:t>
            </a:r>
          </a:p>
          <a:p>
            <a:pPr marL="228600" indent="-228600">
              <a:lnSpc>
                <a:spcPct val="200000"/>
              </a:lnSpc>
              <a:buFont typeface="+mj-lt"/>
              <a:buAutoNum type="arabicPeriod"/>
            </a:pPr>
            <a:r>
              <a:rPr lang="en-GB" sz="1100" b="1" i="1" dirty="0"/>
              <a:t>............................................................................................................................................................................................................................................................................................................................................................................................................................................................................................................................................................................................................................</a:t>
            </a:r>
          </a:p>
          <a:p>
            <a:pPr>
              <a:lnSpc>
                <a:spcPct val="200000"/>
              </a:lnSpc>
            </a:pPr>
            <a:r>
              <a:rPr lang="en-GB" sz="1200" b="1" dirty="0"/>
              <a:t>Why might writers want to take the perspective of a bad person?</a:t>
            </a:r>
          </a:p>
          <a:p>
            <a:pPr>
              <a:lnSpc>
                <a:spcPct val="200000"/>
              </a:lnSpc>
            </a:pPr>
            <a:r>
              <a:rPr lang="en-GB" sz="1100" b="1" i="1" dirty="0"/>
              <a:t>....................................................................................................................................................................................................................................................................................................................................................................................................................................................................................................................................................................................................................................................</a:t>
            </a:r>
          </a:p>
        </p:txBody>
      </p:sp>
      <p:sp>
        <p:nvSpPr>
          <p:cNvPr id="5" name="Rectangle 4">
            <a:extLst>
              <a:ext uri="{FF2B5EF4-FFF2-40B4-BE49-F238E27FC236}">
                <a16:creationId xmlns:a16="http://schemas.microsoft.com/office/drawing/2014/main" id="{F1D52B3A-E311-41ED-84BA-6A9687C71F9B}"/>
              </a:ext>
            </a:extLst>
          </p:cNvPr>
          <p:cNvSpPr/>
          <p:nvPr/>
        </p:nvSpPr>
        <p:spPr>
          <a:xfrm>
            <a:off x="297260" y="1246044"/>
            <a:ext cx="6192688" cy="1906997"/>
          </a:xfrm>
          <a:prstGeom prst="rect">
            <a:avLst/>
          </a:prstGeom>
          <a:ln w="28575">
            <a:solidFill>
              <a:schemeClr val="tx1"/>
            </a:solidFill>
          </a:ln>
        </p:spPr>
        <p:txBody>
          <a:bodyPr wrap="square" lIns="91440" tIns="45720" rIns="91440" bIns="45720" anchor="t">
            <a:spAutoFit/>
          </a:bodyPr>
          <a:lstStyle/>
          <a:p>
            <a:pPr marL="0" lvl="1"/>
            <a:r>
              <a:rPr lang="en-GB" sz="1100" b="1" dirty="0"/>
              <a:t>What do you think has happened in the poem?</a:t>
            </a:r>
            <a:endParaRPr lang="en-GB" sz="1100" b="1" i="1" dirty="0"/>
          </a:p>
          <a:p>
            <a:pPr marL="0" lvl="1">
              <a:lnSpc>
                <a:spcPct val="200000"/>
              </a:lnSpc>
            </a:pPr>
            <a:r>
              <a:rPr lang="en-GB" sz="1100" b="1" i="1" dirty="0"/>
              <a:t>.................................................................................................................................................................................................................................................................................................................................................................................................................................................................................................................................................................................................................................................................................................................................................................................................................</a:t>
            </a:r>
          </a:p>
        </p:txBody>
      </p:sp>
    </p:spTree>
    <p:extLst>
      <p:ext uri="{BB962C8B-B14F-4D97-AF65-F5344CB8AC3E}">
        <p14:creationId xmlns:p14="http://schemas.microsoft.com/office/powerpoint/2010/main" val="4286327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914900" y="9394149"/>
            <a:ext cx="1600200" cy="527403"/>
          </a:xfrm>
        </p:spPr>
        <p:txBody>
          <a:bodyPr/>
          <a:lstStyle/>
          <a:p>
            <a:fld id="{2910EBAA-92EB-4343-B6D5-25298559C073}" type="slidenum">
              <a:rPr lang="en-GB" smtClean="0"/>
              <a:pPr/>
              <a:t>17</a:t>
            </a:fld>
            <a:endParaRPr lang="en-GB"/>
          </a:p>
        </p:txBody>
      </p:sp>
      <p:sp>
        <p:nvSpPr>
          <p:cNvPr id="5" name="Title 4">
            <a:extLst>
              <a:ext uri="{FF2B5EF4-FFF2-40B4-BE49-F238E27FC236}">
                <a16:creationId xmlns:a16="http://schemas.microsoft.com/office/drawing/2014/main" id="{6E073AFC-DB42-4D0B-8AC6-3F52197286AC}"/>
              </a:ext>
            </a:extLst>
          </p:cNvPr>
          <p:cNvSpPr>
            <a:spLocks noGrp="1"/>
          </p:cNvSpPr>
          <p:nvPr>
            <p:ph type="ctrTitle"/>
          </p:nvPr>
        </p:nvSpPr>
        <p:spPr>
          <a:xfrm>
            <a:off x="259346" y="197202"/>
            <a:ext cx="6420258" cy="692896"/>
          </a:xfrm>
        </p:spPr>
        <p:txBody>
          <a:bodyPr anchor="t">
            <a:normAutofit fontScale="90000"/>
          </a:bodyPr>
          <a:lstStyle/>
          <a:p>
            <a:pPr algn="l"/>
            <a:r>
              <a:rPr lang="en-US" sz="2200" dirty="0"/>
              <a:t>Week 3</a:t>
            </a:r>
            <a:br>
              <a:rPr lang="en-US" sz="1800" dirty="0"/>
            </a:br>
            <a:r>
              <a:rPr lang="en-US" altLang="en-US" sz="1800" b="1" dirty="0">
                <a:latin typeface="Arial" panose="020B0604020202020204" pitchFamily="34" charset="0"/>
                <a:cs typeface="Arial" panose="020B0604020202020204" pitchFamily="34" charset="0"/>
              </a:rPr>
              <a:t>Article ‘</a:t>
            </a:r>
            <a:r>
              <a:rPr lang="en-GB" sz="1800" b="1" i="1" dirty="0">
                <a:latin typeface="Arial" panose="020B0604020202020204" pitchFamily="34" charset="0"/>
                <a:cs typeface="Arial" panose="020B0604020202020204" pitchFamily="34" charset="0"/>
              </a:rPr>
              <a:t>Little Amal: telling the unpalatable truth</a:t>
            </a:r>
            <a:br>
              <a:rPr lang="en-GB" sz="1600" dirty="0">
                <a:latin typeface="Arial" panose="020B0604020202020204" pitchFamily="34" charset="0"/>
                <a:cs typeface="Arial" panose="020B0604020202020204" pitchFamily="34" charset="0"/>
              </a:rPr>
            </a:br>
            <a:r>
              <a:rPr lang="en-US" altLang="en-US" sz="1800" b="1" dirty="0">
                <a:latin typeface="Arial" panose="020B0604020202020204" pitchFamily="34" charset="0"/>
                <a:cs typeface="Arial" panose="020B0604020202020204" pitchFamily="34" charset="0"/>
              </a:rPr>
              <a:t> </a:t>
            </a:r>
            <a:endParaRPr lang="en-US" dirty="0"/>
          </a:p>
        </p:txBody>
      </p:sp>
      <p:sp>
        <p:nvSpPr>
          <p:cNvPr id="6" name="TextBox 5">
            <a:extLst>
              <a:ext uri="{FF2B5EF4-FFF2-40B4-BE49-F238E27FC236}">
                <a16:creationId xmlns:a16="http://schemas.microsoft.com/office/drawing/2014/main" id="{0722EE83-9C36-4DE7-8D4E-7B9EAC4B6735}"/>
              </a:ext>
            </a:extLst>
          </p:cNvPr>
          <p:cNvSpPr txBox="1"/>
          <p:nvPr/>
        </p:nvSpPr>
        <p:spPr>
          <a:xfrm>
            <a:off x="301123" y="1064568"/>
            <a:ext cx="6255754" cy="3056862"/>
          </a:xfrm>
          <a:prstGeom prst="rect">
            <a:avLst/>
          </a:prstGeom>
          <a:noFill/>
        </p:spPr>
        <p:txBody>
          <a:bodyPr wrap="square" rtlCol="0">
            <a:spAutoFit/>
          </a:bodyPr>
          <a:lstStyle/>
          <a:p>
            <a:r>
              <a:rPr lang="en-GB" sz="1400" b="1" dirty="0"/>
              <a:t>What is art? </a:t>
            </a:r>
            <a:r>
              <a:rPr lang="en-GB" sz="1400" i="1" dirty="0"/>
              <a:t>Do you think art is limited to just crafts </a:t>
            </a:r>
            <a:br>
              <a:rPr lang="en-GB" sz="1400" i="1" dirty="0"/>
            </a:br>
            <a:r>
              <a:rPr lang="en-GB" sz="1400" i="1" dirty="0"/>
              <a:t>and painting? Do you think it is important?</a:t>
            </a:r>
            <a:endParaRPr lang="en-GB" sz="1400" b="1" dirty="0">
              <a:solidFill>
                <a:srgbClr val="FF0000"/>
              </a:solidFill>
            </a:endParaRPr>
          </a:p>
          <a:p>
            <a:pPr>
              <a:lnSpc>
                <a:spcPct val="200000"/>
              </a:lnSpc>
            </a:pPr>
            <a:r>
              <a:rPr lang="en-GB" sz="1200" i="1" dirty="0"/>
              <a:t>.......................................................................................................</a:t>
            </a:r>
            <a:br>
              <a:rPr lang="en-GB" sz="1200" i="1" dirty="0"/>
            </a:br>
            <a:r>
              <a:rPr lang="en-GB" sz="1200" i="1" dirty="0"/>
              <a:t>.......................................................................................……………………</a:t>
            </a:r>
            <a:br>
              <a:rPr lang="en-GB" sz="1200" i="1" dirty="0"/>
            </a:br>
            <a:r>
              <a:rPr lang="en-GB" sz="1200" i="1" dirty="0"/>
              <a:t>……………………………….......................................................................................</a:t>
            </a:r>
            <a:br>
              <a:rPr lang="en-GB" sz="1200" i="1" dirty="0"/>
            </a:br>
            <a:r>
              <a:rPr lang="en-GB" sz="1200" i="1" dirty="0"/>
              <a:t>.........................................................................................................................</a:t>
            </a:r>
            <a:br>
              <a:rPr lang="en-GB" sz="1200" i="1" dirty="0"/>
            </a:br>
            <a:r>
              <a:rPr lang="en-GB" sz="1200" i="1" dirty="0"/>
              <a:t>.......................................................................................................................................</a:t>
            </a:r>
            <a:br>
              <a:rPr lang="en-GB" sz="1200" i="1" dirty="0"/>
            </a:br>
            <a:r>
              <a:rPr lang="en-GB" sz="1200" i="1" dirty="0"/>
              <a:t>..............................................................................................................................................................................................................................................................................................................................</a:t>
            </a:r>
          </a:p>
        </p:txBody>
      </p:sp>
      <p:sp>
        <p:nvSpPr>
          <p:cNvPr id="7" name="TextBox 6">
            <a:extLst>
              <a:ext uri="{FF2B5EF4-FFF2-40B4-BE49-F238E27FC236}">
                <a16:creationId xmlns:a16="http://schemas.microsoft.com/office/drawing/2014/main" id="{4EAB69ED-0BF6-4C86-BA2D-79EAF01B96F0}"/>
              </a:ext>
            </a:extLst>
          </p:cNvPr>
          <p:cNvSpPr txBox="1"/>
          <p:nvPr/>
        </p:nvSpPr>
        <p:spPr>
          <a:xfrm>
            <a:off x="260648" y="4623414"/>
            <a:ext cx="6336704" cy="2256643"/>
          </a:xfrm>
          <a:prstGeom prst="rect">
            <a:avLst/>
          </a:prstGeom>
          <a:noFill/>
        </p:spPr>
        <p:txBody>
          <a:bodyPr wrap="square" rtlCol="0">
            <a:spAutoFit/>
          </a:bodyPr>
          <a:lstStyle/>
          <a:p>
            <a:pPr>
              <a:lnSpc>
                <a:spcPct val="200000"/>
              </a:lnSpc>
            </a:pPr>
            <a:r>
              <a:rPr lang="en-GB" sz="1200" i="1" dirty="0"/>
              <a:t>......................................................................................................................................................................................................................................................................................................................................................................................................................................................................................................................................................................................................................................................................................................................................................................................................................................................................................................................................................................................................</a:t>
            </a:r>
          </a:p>
        </p:txBody>
      </p:sp>
      <p:sp>
        <p:nvSpPr>
          <p:cNvPr id="8" name="TextBox 7">
            <a:extLst>
              <a:ext uri="{FF2B5EF4-FFF2-40B4-BE49-F238E27FC236}">
                <a16:creationId xmlns:a16="http://schemas.microsoft.com/office/drawing/2014/main" id="{C7BB8380-FAB7-4E09-8306-4F32C33F225E}"/>
              </a:ext>
            </a:extLst>
          </p:cNvPr>
          <p:cNvSpPr txBox="1"/>
          <p:nvPr/>
        </p:nvSpPr>
        <p:spPr>
          <a:xfrm>
            <a:off x="260648" y="7200693"/>
            <a:ext cx="6336704" cy="2256643"/>
          </a:xfrm>
          <a:prstGeom prst="rect">
            <a:avLst/>
          </a:prstGeom>
          <a:noFill/>
        </p:spPr>
        <p:txBody>
          <a:bodyPr wrap="square" rtlCol="0">
            <a:spAutoFit/>
          </a:bodyPr>
          <a:lstStyle/>
          <a:p>
            <a:pPr>
              <a:lnSpc>
                <a:spcPct val="200000"/>
              </a:lnSpc>
            </a:pPr>
            <a:r>
              <a:rPr lang="en-GB" sz="1200" i="1" dirty="0"/>
              <a:t>......................................................................................................................................................................................................................................................................................................................................................................................................................................................................................................................................................................................................................................................................................................................................................................................................................................................................................................................................................................................................</a:t>
            </a:r>
          </a:p>
        </p:txBody>
      </p:sp>
      <p:pic>
        <p:nvPicPr>
          <p:cNvPr id="9" name="Picture 8" descr="activating knowledge.png">
            <a:extLst>
              <a:ext uri="{FF2B5EF4-FFF2-40B4-BE49-F238E27FC236}">
                <a16:creationId xmlns:a16="http://schemas.microsoft.com/office/drawing/2014/main" id="{C370F1EE-0E10-4F30-9DE0-34AF8032D67D}"/>
              </a:ext>
            </a:extLst>
          </p:cNvPr>
          <p:cNvPicPr>
            <a:picLocks noChangeAspect="1"/>
          </p:cNvPicPr>
          <p:nvPr/>
        </p:nvPicPr>
        <p:blipFill>
          <a:blip r:embed="rId2" cstate="print"/>
          <a:stretch>
            <a:fillRect/>
          </a:stretch>
        </p:blipFill>
        <p:spPr>
          <a:xfrm>
            <a:off x="188640" y="8769424"/>
            <a:ext cx="1097002" cy="1025338"/>
          </a:xfrm>
          <a:prstGeom prst="rect">
            <a:avLst/>
          </a:prstGeom>
        </p:spPr>
      </p:pic>
      <p:sp>
        <p:nvSpPr>
          <p:cNvPr id="2" name="Rectangle 1">
            <a:extLst>
              <a:ext uri="{FF2B5EF4-FFF2-40B4-BE49-F238E27FC236}">
                <a16:creationId xmlns:a16="http://schemas.microsoft.com/office/drawing/2014/main" id="{B292D25B-31A8-4837-87B0-6AD01C31386D}"/>
              </a:ext>
            </a:extLst>
          </p:cNvPr>
          <p:cNvSpPr/>
          <p:nvPr/>
        </p:nvSpPr>
        <p:spPr>
          <a:xfrm>
            <a:off x="301123" y="4232920"/>
            <a:ext cx="6255754" cy="738664"/>
          </a:xfrm>
          <a:prstGeom prst="rect">
            <a:avLst/>
          </a:prstGeom>
        </p:spPr>
        <p:txBody>
          <a:bodyPr wrap="square">
            <a:spAutoFit/>
          </a:bodyPr>
          <a:lstStyle/>
          <a:p>
            <a:r>
              <a:rPr lang="en-GB" sz="1400" b="1" dirty="0"/>
              <a:t>What do you know about art and society? </a:t>
            </a:r>
            <a:r>
              <a:rPr lang="en-GB" sz="1400" i="1" dirty="0"/>
              <a:t>Is art important in everyday life? Have you ever noticed art in Wakefield when you’re out and about?</a:t>
            </a:r>
            <a:endParaRPr lang="en-GB" sz="1400" b="1" dirty="0">
              <a:solidFill>
                <a:srgbClr val="FF0000"/>
              </a:solidFill>
            </a:endParaRPr>
          </a:p>
          <a:p>
            <a:r>
              <a:rPr lang="en-GB" sz="1400" b="1" dirty="0"/>
              <a:t> </a:t>
            </a:r>
            <a:endParaRPr lang="en-GB" sz="1400" dirty="0"/>
          </a:p>
        </p:txBody>
      </p:sp>
      <p:sp>
        <p:nvSpPr>
          <p:cNvPr id="10" name="Rectangle 9">
            <a:extLst>
              <a:ext uri="{FF2B5EF4-FFF2-40B4-BE49-F238E27FC236}">
                <a16:creationId xmlns:a16="http://schemas.microsoft.com/office/drawing/2014/main" id="{19A5E0B6-B9B2-4780-BE58-A554402E5F5D}"/>
              </a:ext>
            </a:extLst>
          </p:cNvPr>
          <p:cNvSpPr/>
          <p:nvPr/>
        </p:nvSpPr>
        <p:spPr>
          <a:xfrm>
            <a:off x="259346" y="6969224"/>
            <a:ext cx="6255754" cy="307777"/>
          </a:xfrm>
          <a:prstGeom prst="rect">
            <a:avLst/>
          </a:prstGeom>
        </p:spPr>
        <p:txBody>
          <a:bodyPr wrap="square">
            <a:spAutoFit/>
          </a:bodyPr>
          <a:lstStyle/>
          <a:p>
            <a:r>
              <a:rPr lang="en-GB" sz="1400" b="1" dirty="0"/>
              <a:t>Do you think art has the power to change people’s opinions?</a:t>
            </a:r>
            <a:endParaRPr lang="en-GB" sz="1400" dirty="0"/>
          </a:p>
        </p:txBody>
      </p:sp>
      <p:pic>
        <p:nvPicPr>
          <p:cNvPr id="1026" name="Picture 2" descr="Paint Palette Arts Logo | GraphicSprings">
            <a:extLst>
              <a:ext uri="{FF2B5EF4-FFF2-40B4-BE49-F238E27FC236}">
                <a16:creationId xmlns:a16="http://schemas.microsoft.com/office/drawing/2014/main" id="{ADBFBA50-D0EB-48EB-A4ED-84E895B5D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388" y="446556"/>
            <a:ext cx="3391224" cy="339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42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18</a:t>
            </a:fld>
            <a:endParaRPr lang="en-GB"/>
          </a:p>
        </p:txBody>
      </p:sp>
      <p:sp>
        <p:nvSpPr>
          <p:cNvPr id="6" name="Rectangle 5"/>
          <p:cNvSpPr/>
          <p:nvPr/>
        </p:nvSpPr>
        <p:spPr>
          <a:xfrm>
            <a:off x="321740" y="197202"/>
            <a:ext cx="6187008" cy="9704773"/>
          </a:xfrm>
          <a:prstGeom prst="rect">
            <a:avLst/>
          </a:prstGeom>
        </p:spPr>
        <p:txBody>
          <a:bodyPr wrap="square">
            <a:spAutoFit/>
          </a:bodyPr>
          <a:lstStyle/>
          <a:p>
            <a:pPr>
              <a:lnSpc>
                <a:spcPct val="200000"/>
              </a:lnSpc>
            </a:pPr>
            <a:r>
              <a:rPr lang="en-GB" sz="1400" b="1" dirty="0"/>
              <a:t>Little Amal: telling the unpalatable truth</a:t>
            </a:r>
            <a:endParaRPr lang="en-GB" sz="1200" dirty="0"/>
          </a:p>
          <a:p>
            <a:pPr>
              <a:lnSpc>
                <a:spcPct val="200000"/>
              </a:lnSpc>
            </a:pPr>
            <a:r>
              <a:rPr lang="en-GB" sz="1200" dirty="0"/>
              <a:t>The puppet’s journey from Turkey to the UK charmed audiences – but also discomfited them. And that’s the point.</a:t>
            </a:r>
          </a:p>
          <a:p>
            <a:pPr>
              <a:lnSpc>
                <a:spcPct val="200000"/>
              </a:lnSpc>
            </a:pPr>
            <a:r>
              <a:rPr lang="en-GB" sz="1200" dirty="0"/>
              <a:t>This week, a 3.5-metre tall </a:t>
            </a:r>
          </a:p>
          <a:p>
            <a:pPr>
              <a:lnSpc>
                <a:spcPct val="200000"/>
              </a:lnSpc>
            </a:pPr>
            <a:r>
              <a:rPr lang="en-GB" sz="1200" dirty="0"/>
              <a:t>puppet called Little Amal landed </a:t>
            </a:r>
          </a:p>
          <a:p>
            <a:pPr>
              <a:lnSpc>
                <a:spcPct val="200000"/>
              </a:lnSpc>
            </a:pPr>
            <a:r>
              <a:rPr lang="en-GB" sz="1200" dirty="0"/>
              <a:t>at Folkestone. From there she is </a:t>
            </a:r>
          </a:p>
          <a:p>
            <a:pPr>
              <a:lnSpc>
                <a:spcPct val="200000"/>
              </a:lnSpc>
            </a:pPr>
            <a:r>
              <a:rPr lang="en-GB" sz="1200" dirty="0"/>
              <a:t>travelling to London, Coventry </a:t>
            </a:r>
          </a:p>
          <a:p>
            <a:pPr>
              <a:lnSpc>
                <a:spcPct val="200000"/>
              </a:lnSpc>
            </a:pPr>
            <a:r>
              <a:rPr lang="en-GB" sz="1200" dirty="0"/>
              <a:t>and finally Manchester. Since </a:t>
            </a:r>
          </a:p>
          <a:p>
            <a:pPr>
              <a:lnSpc>
                <a:spcPct val="200000"/>
              </a:lnSpc>
            </a:pPr>
            <a:r>
              <a:rPr lang="en-GB" sz="1200" dirty="0"/>
              <a:t>July she has taken an 8,000km </a:t>
            </a:r>
          </a:p>
          <a:p>
            <a:pPr>
              <a:lnSpc>
                <a:spcPct val="200000"/>
              </a:lnSpc>
            </a:pPr>
            <a:r>
              <a:rPr lang="en-GB" sz="1200" dirty="0"/>
              <a:t>journey through Turkey, Greece, Italy, Switzerland, Germany, Belgium and France, following the route that a child migrant from Syria might. Her journey provides “an opportunity for people to be sympathetic and imagine what it would be like to be her”, David Lan, one of the project’s organisers, has said.</a:t>
            </a:r>
          </a:p>
          <a:p>
            <a:pPr>
              <a:lnSpc>
                <a:spcPct val="200000"/>
              </a:lnSpc>
            </a:pPr>
            <a:endParaRPr lang="en-GB" sz="1200" dirty="0"/>
          </a:p>
          <a:p>
            <a:pPr>
              <a:lnSpc>
                <a:spcPct val="200000"/>
              </a:lnSpc>
            </a:pPr>
            <a:r>
              <a:rPr lang="en-GB" sz="1200" dirty="0"/>
              <a:t>As a piece of theatre Little Amal is an extraordinary thing: incredibly simple, almost naive in conception, and yet utterly epic in execution. Hers (somehow it is impossible to say “its”) has been a tremendous, and deeply touching, journey – an intervention in the long and difficult debate about refugees that powerfully foregrounds simple human empathy rather than policy points or dry arguments. Along the way she has been greeted joyfully by crowds, sent letters by </a:t>
            </a:r>
            <a:r>
              <a:rPr lang="en-GB" sz="1200" dirty="0">
                <a:solidFill>
                  <a:prstClr val="black"/>
                </a:solidFill>
              </a:rPr>
              <a:t>Belgian school pupils, blessed by the pope and, on Sunday, will celebrate her birthday at the V&amp;A in London with local children and a great deal of cake. But there has been a darker side, too: she has also been pelted with stones, protested against, and denied access to a village of Greek monasteries. Little Amal, as a work of art, has been welcomed by audiences, and delighted them. She has also discomfited them, even repulsed them. In other words, as Lan has pointed out, her presence has allowed a kind of re-enactment of the attitudes displayed to real refugees.</a:t>
            </a:r>
          </a:p>
          <a:p>
            <a:pPr>
              <a:lnSpc>
                <a:spcPct val="200000"/>
              </a:lnSpc>
            </a:pPr>
            <a:endParaRPr lang="en-GB" sz="1200" dirty="0"/>
          </a:p>
        </p:txBody>
      </p:sp>
      <p:pic>
        <p:nvPicPr>
          <p:cNvPr id="1026" name="Picture 2" descr="Little Amal walks along Folkestone pier with Jude Law and a group of schoolchildren.">
            <a:extLst>
              <a:ext uri="{FF2B5EF4-FFF2-40B4-BE49-F238E27FC236}">
                <a16:creationId xmlns:a16="http://schemas.microsoft.com/office/drawing/2014/main" id="{A3FB9F23-9F5F-4C4C-A042-25BA90EC6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807" y="1064568"/>
            <a:ext cx="4080453"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377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19</a:t>
            </a:fld>
            <a:endParaRPr lang="en-GB"/>
          </a:p>
        </p:txBody>
      </p:sp>
      <p:sp>
        <p:nvSpPr>
          <p:cNvPr id="6" name="Rectangle 5"/>
          <p:cNvSpPr/>
          <p:nvPr/>
        </p:nvSpPr>
        <p:spPr>
          <a:xfrm>
            <a:off x="0" y="200472"/>
            <a:ext cx="6858000" cy="7427226"/>
          </a:xfrm>
          <a:prstGeom prst="rect">
            <a:avLst/>
          </a:prstGeom>
        </p:spPr>
        <p:txBody>
          <a:bodyPr wrap="square">
            <a:spAutoFit/>
          </a:bodyPr>
          <a:lstStyle/>
          <a:p>
            <a:pPr lvl="0">
              <a:lnSpc>
                <a:spcPct val="200000"/>
              </a:lnSpc>
            </a:pPr>
            <a:r>
              <a:rPr lang="en-GB" sz="1200" dirty="0">
                <a:solidFill>
                  <a:prstClr val="black"/>
                </a:solidFill>
              </a:rPr>
              <a:t>At times the language used to boost art can omit an important reason for its presence in society: to hold a mirror up to its foibles, to see through its pomp and vanity. The arts are, institutionally, adept at invoking all kinds of arguments to support their continued existence and public support: these arguments, pragmatically adopted to serve a political mood, can sometimes err in the direction of suggesting that the “cultural sector” exists mainly to support “brand Britain” – to encourage tourism, to show the nation at its most “vibrant”, to enhance the economic fortunes of this or that town by producing such-and-such a spend for every taxpayer pound invested in its theatre or arts centre.</a:t>
            </a:r>
          </a:p>
          <a:p>
            <a:pPr lvl="0">
              <a:lnSpc>
                <a:spcPct val="200000"/>
              </a:lnSpc>
            </a:pPr>
            <a:endParaRPr lang="en-GB" sz="1200" dirty="0">
              <a:solidFill>
                <a:prstClr val="black"/>
              </a:solidFill>
            </a:endParaRPr>
          </a:p>
          <a:p>
            <a:pPr lvl="0">
              <a:lnSpc>
                <a:spcPct val="200000"/>
              </a:lnSpc>
            </a:pPr>
            <a:r>
              <a:rPr lang="en-GB" sz="1200" dirty="0">
                <a:solidFill>
                  <a:prstClr val="black"/>
                </a:solidFill>
              </a:rPr>
              <a:t>But art is fundamentally not about any of these instrumental things, nor is about providing joy or “celebrating creativity”. Art has better things to do, and the greatest artists often have said or done deeply unpopular things (“Ireland is the old sow that eats her farrow,” Joyce had Stephen Daedalus opine, which would not be the kind of sentiment that would delight the funders of today). Lucy Kirkwood’s new short play, Maryland, which runs at the Royal Court in London until the weekend before being made freely available to any theatre company that would like to run a reading of it, is a terrible thing to watch: a howl of pain and anger about violence against </a:t>
            </a:r>
          </a:p>
          <a:p>
            <a:pPr lvl="0">
              <a:lnSpc>
                <a:spcPct val="200000"/>
              </a:lnSpc>
            </a:pPr>
            <a:r>
              <a:rPr lang="en-GB" sz="1200" dirty="0">
                <a:solidFill>
                  <a:prstClr val="black"/>
                </a:solidFill>
              </a:rPr>
              <a:t>women, prompted by the murder of </a:t>
            </a:r>
          </a:p>
          <a:p>
            <a:pPr lvl="0">
              <a:lnSpc>
                <a:spcPct val="200000"/>
              </a:lnSpc>
            </a:pPr>
            <a:r>
              <a:rPr lang="en-GB" sz="1200" dirty="0">
                <a:solidFill>
                  <a:prstClr val="black"/>
                </a:solidFill>
              </a:rPr>
              <a:t>Sarah Everard. But it is art acting as </a:t>
            </a:r>
          </a:p>
          <a:p>
            <a:pPr lvl="0">
              <a:lnSpc>
                <a:spcPct val="200000"/>
              </a:lnSpc>
            </a:pPr>
            <a:r>
              <a:rPr lang="en-GB" sz="1200" dirty="0">
                <a:solidFill>
                  <a:prstClr val="black"/>
                </a:solidFill>
              </a:rPr>
              <a:t>society’s conscience: a job that’s </a:t>
            </a:r>
          </a:p>
          <a:p>
            <a:pPr lvl="0">
              <a:lnSpc>
                <a:spcPct val="200000"/>
              </a:lnSpc>
            </a:pPr>
            <a:r>
              <a:rPr lang="en-GB" sz="1200" dirty="0">
                <a:solidFill>
                  <a:prstClr val="black"/>
                </a:solidFill>
              </a:rPr>
              <a:t>important even (or especially) when </a:t>
            </a:r>
          </a:p>
          <a:p>
            <a:pPr lvl="0">
              <a:lnSpc>
                <a:spcPct val="200000"/>
              </a:lnSpc>
            </a:pPr>
            <a:r>
              <a:rPr lang="en-GB" sz="1200" dirty="0">
                <a:solidFill>
                  <a:prstClr val="black"/>
                </a:solidFill>
              </a:rPr>
              <a:t>what it has to say is deeply unpalatable.</a:t>
            </a:r>
          </a:p>
        </p:txBody>
      </p:sp>
      <p:sp>
        <p:nvSpPr>
          <p:cNvPr id="7" name="Rectangle 6">
            <a:extLst>
              <a:ext uri="{FF2B5EF4-FFF2-40B4-BE49-F238E27FC236}">
                <a16:creationId xmlns:a16="http://schemas.microsoft.com/office/drawing/2014/main" id="{8AA268B2-DB41-6941-BFF0-FD298DAA7AAE}"/>
              </a:ext>
            </a:extLst>
          </p:cNvPr>
          <p:cNvSpPr/>
          <p:nvPr/>
        </p:nvSpPr>
        <p:spPr>
          <a:xfrm>
            <a:off x="347436" y="7977651"/>
            <a:ext cx="6187008" cy="1906997"/>
          </a:xfrm>
          <a:prstGeom prst="rect">
            <a:avLst/>
          </a:prstGeom>
          <a:solidFill>
            <a:schemeClr val="bg1"/>
          </a:solidFill>
          <a:ln w="28575">
            <a:solidFill>
              <a:schemeClr val="tx1"/>
            </a:solidFill>
          </a:ln>
        </p:spPr>
        <p:txBody>
          <a:bodyPr wrap="square" lIns="91440" tIns="45720" rIns="91440" bIns="45720" anchor="t">
            <a:spAutoFit/>
          </a:bodyPr>
          <a:lstStyle/>
          <a:p>
            <a:pPr marL="0" lvl="1"/>
            <a:r>
              <a:rPr lang="en-GB" sz="1100" b="1" dirty="0"/>
              <a:t>Summarise the article </a:t>
            </a:r>
            <a:r>
              <a:rPr lang="en-GB" sz="1100" i="1" dirty="0"/>
              <a:t>(In your own words...)</a:t>
            </a:r>
            <a:endParaRPr lang="en-GB" sz="1100" b="1" i="1" dirty="0"/>
          </a:p>
          <a:p>
            <a:pPr marL="0" lvl="1">
              <a:lnSpc>
                <a:spcPct val="200000"/>
              </a:lnSpc>
            </a:pPr>
            <a:r>
              <a:rPr lang="en-GB" sz="1100" b="1" i="1" dirty="0"/>
              <a:t>.................................................................................................................................................................................................................................................................................................................................................................................................................................................................................................................................................................................................................................................................................................................................................................................................................</a:t>
            </a:r>
          </a:p>
        </p:txBody>
      </p:sp>
      <p:pic>
        <p:nvPicPr>
          <p:cNvPr id="8" name="Picture 2" descr="Little Amal at Old Trafford">
            <a:extLst>
              <a:ext uri="{FF2B5EF4-FFF2-40B4-BE49-F238E27FC236}">
                <a16:creationId xmlns:a16="http://schemas.microsoft.com/office/drawing/2014/main" id="{B9E0FC29-E651-7645-8D15-D72074164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684" y="5439530"/>
            <a:ext cx="3954760" cy="22245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2DFAD1B-107B-CE42-AE78-61293D6EBBA4}"/>
              </a:ext>
            </a:extLst>
          </p:cNvPr>
          <p:cNvSpPr/>
          <p:nvPr/>
        </p:nvSpPr>
        <p:spPr>
          <a:xfrm>
            <a:off x="3284984" y="9136229"/>
            <a:ext cx="6187008" cy="617733"/>
          </a:xfrm>
          <a:prstGeom prst="rect">
            <a:avLst/>
          </a:prstGeom>
        </p:spPr>
        <p:txBody>
          <a:bodyPr wrap="square">
            <a:spAutoFit/>
          </a:bodyPr>
          <a:lstStyle/>
          <a:p>
            <a:pPr>
              <a:lnSpc>
                <a:spcPct val="150000"/>
              </a:lnSpc>
            </a:pPr>
            <a:r>
              <a:rPr lang="en-GB" sz="1200" b="1" dirty="0">
                <a:hlinkClick r:id="rId3"/>
              </a:rPr>
              <a:t>https://www.bbc.co.uk/newsround/59155112</a:t>
            </a:r>
            <a:endParaRPr lang="en-GB" sz="1200" b="1" dirty="0"/>
          </a:p>
          <a:p>
            <a:pPr>
              <a:lnSpc>
                <a:spcPct val="150000"/>
              </a:lnSpc>
            </a:pPr>
            <a:r>
              <a:rPr lang="en-GB" sz="1200" b="1" dirty="0"/>
              <a:t>Watch the video in class to go with the article. </a:t>
            </a:r>
          </a:p>
        </p:txBody>
      </p:sp>
    </p:spTree>
    <p:extLst>
      <p:ext uri="{BB962C8B-B14F-4D97-AF65-F5344CB8AC3E}">
        <p14:creationId xmlns:p14="http://schemas.microsoft.com/office/powerpoint/2010/main" val="1420338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E8C43CE-4426-4D18-BF9A-270131D112D6}"/>
              </a:ext>
            </a:extLst>
          </p:cNvPr>
          <p:cNvSpPr txBox="1"/>
          <p:nvPr/>
        </p:nvSpPr>
        <p:spPr>
          <a:xfrm>
            <a:off x="541722" y="524256"/>
            <a:ext cx="973343" cy="490134"/>
          </a:xfrm>
          <a:prstGeom prst="rect">
            <a:avLst/>
          </a:prstGeom>
          <a:noFill/>
        </p:spPr>
        <p:txBody>
          <a:bodyPr wrap="none" rtlCol="0">
            <a:spAutoFit/>
          </a:bodyPr>
          <a:lstStyle/>
          <a:p>
            <a:pPr defTabSz="422041">
              <a:defRPr/>
            </a:pPr>
            <a:r>
              <a:rPr lang="en-GB" sz="2585" b="1" u="sng" dirty="0">
                <a:solidFill>
                  <a:prstClr val="black"/>
                </a:solidFill>
                <a:latin typeface="Calibri" panose="020F0502020204030204"/>
              </a:rPr>
              <a:t>Icons </a:t>
            </a:r>
          </a:p>
        </p:txBody>
      </p:sp>
      <p:pic>
        <p:nvPicPr>
          <p:cNvPr id="20" name="Picture 6">
            <a:extLst>
              <a:ext uri="{FF2B5EF4-FFF2-40B4-BE49-F238E27FC236}">
                <a16:creationId xmlns:a16="http://schemas.microsoft.com/office/drawing/2014/main" id="{FC28D31A-584F-FD41-8146-E7427374C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636" y="1212594"/>
            <a:ext cx="1037492" cy="9700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196">
            <a:extLst>
              <a:ext uri="{FF2B5EF4-FFF2-40B4-BE49-F238E27FC236}">
                <a16:creationId xmlns:a16="http://schemas.microsoft.com/office/drawing/2014/main" id="{4A759648-9555-B64A-84D8-005610A612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86" y="2265914"/>
            <a:ext cx="1107831" cy="98034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215">
            <a:extLst>
              <a:ext uri="{FF2B5EF4-FFF2-40B4-BE49-F238E27FC236}">
                <a16:creationId xmlns:a16="http://schemas.microsoft.com/office/drawing/2014/main" id="{CEF6EE0C-0D10-1A46-911C-E7A9C0ACF4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27" y="3301758"/>
            <a:ext cx="1200150" cy="103163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7">
            <a:extLst>
              <a:ext uri="{FF2B5EF4-FFF2-40B4-BE49-F238E27FC236}">
                <a16:creationId xmlns:a16="http://schemas.microsoft.com/office/drawing/2014/main" id="{DBF3F39C-E388-CA4C-BAA1-8DCED80503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841" y="4396940"/>
            <a:ext cx="1046285" cy="9832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8">
            <a:extLst>
              <a:ext uri="{FF2B5EF4-FFF2-40B4-BE49-F238E27FC236}">
                <a16:creationId xmlns:a16="http://schemas.microsoft.com/office/drawing/2014/main" id="{15618B88-789E-CC4B-9D78-34C91E5853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392" y="5467453"/>
            <a:ext cx="1128346" cy="97594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1">
            <a:extLst>
              <a:ext uri="{FF2B5EF4-FFF2-40B4-BE49-F238E27FC236}">
                <a16:creationId xmlns:a16="http://schemas.microsoft.com/office/drawing/2014/main" id="{B12FC6FC-49DC-6B4C-A18A-835DEED187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255" y="6506951"/>
            <a:ext cx="1116623" cy="10345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7">
            <a:extLst>
              <a:ext uri="{FF2B5EF4-FFF2-40B4-BE49-F238E27FC236}">
                <a16:creationId xmlns:a16="http://schemas.microsoft.com/office/drawing/2014/main" id="{36D27A45-89D7-274E-9BFF-5C5EE9AC56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841" y="7596555"/>
            <a:ext cx="1169377" cy="1025769"/>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2">
            <a:extLst>
              <a:ext uri="{FF2B5EF4-FFF2-40B4-BE49-F238E27FC236}">
                <a16:creationId xmlns:a16="http://schemas.microsoft.com/office/drawing/2014/main" id="{B50DA1C5-BAD8-7246-9213-ECA9E8E15F5A}"/>
              </a:ext>
            </a:extLst>
          </p:cNvPr>
          <p:cNvSpPr txBox="1">
            <a:spLocks noChangeArrowheads="1"/>
          </p:cNvSpPr>
          <p:nvPr/>
        </p:nvSpPr>
        <p:spPr bwMode="auto">
          <a:xfrm>
            <a:off x="1666143" y="1291970"/>
            <a:ext cx="4554415" cy="940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defTabSz="844083" eaLnBrk="0" fontAlgn="base" hangingPunct="0">
              <a:spcBef>
                <a:spcPct val="0"/>
              </a:spcBef>
              <a:spcAft>
                <a:spcPct val="0"/>
              </a:spcAft>
              <a:defRPr/>
            </a:pPr>
            <a:r>
              <a:rPr lang="en-US" altLang="en-US" sz="1292" b="1" u="sng" dirty="0">
                <a:solidFill>
                  <a:prstClr val="black"/>
                </a:solidFill>
                <a:latin typeface="Calibri" panose="020F0502020204030204" pitchFamily="34" charset="0"/>
                <a:ea typeface="Calibri" panose="020F0502020204030204" pitchFamily="34" charset="0"/>
                <a:cs typeface="Calibri" panose="020F0502020204030204" pitchFamily="34" charset="0"/>
              </a:rPr>
              <a:t>Activating prior knowledge</a:t>
            </a:r>
            <a:endParaRPr lang="en-US" altLang="en-US" sz="369" dirty="0">
              <a:solidFill>
                <a:prstClr val="black"/>
              </a:solidFill>
              <a:latin typeface="Calibri" panose="020F0502020204030204"/>
            </a:endParaRPr>
          </a:p>
          <a:p>
            <a:pPr defTabSz="844083" eaLnBrk="0" fontAlgn="base" hangingPunct="0">
              <a:spcBef>
                <a:spcPct val="0"/>
              </a:spcBef>
              <a:spcAft>
                <a:spcPct val="0"/>
              </a:spcAft>
              <a:defRPr/>
            </a:pPr>
            <a:r>
              <a:rPr lang="en-US" altLang="en-US" sz="1292" dirty="0">
                <a:solidFill>
                  <a:prstClr val="black"/>
                </a:solidFill>
                <a:latin typeface="Calibri" panose="020F0502020204030204" pitchFamily="34" charset="0"/>
                <a:ea typeface="Calibri" panose="020F0502020204030204" pitchFamily="34" charset="0"/>
                <a:cs typeface="Calibri" panose="020F0502020204030204" pitchFamily="34" charset="0"/>
              </a:rPr>
              <a:t>Remember what you already know about a topic before you start to learn something new, to help build connections in your long-term memory.</a:t>
            </a:r>
            <a:endParaRPr lang="en-US" altLang="en-US" sz="1662" dirty="0">
              <a:solidFill>
                <a:prstClr val="black"/>
              </a:solidFill>
              <a:latin typeface="Arial" panose="020B0604020202020204" pitchFamily="34" charset="0"/>
            </a:endParaRPr>
          </a:p>
        </p:txBody>
      </p:sp>
      <p:sp>
        <p:nvSpPr>
          <p:cNvPr id="28" name="Text Box 12">
            <a:extLst>
              <a:ext uri="{FF2B5EF4-FFF2-40B4-BE49-F238E27FC236}">
                <a16:creationId xmlns:a16="http://schemas.microsoft.com/office/drawing/2014/main" id="{1853D1DB-0680-2947-9B34-27ADD0C44BE7}"/>
              </a:ext>
            </a:extLst>
          </p:cNvPr>
          <p:cNvSpPr txBox="1">
            <a:spLocks noChangeArrowheads="1"/>
          </p:cNvSpPr>
          <p:nvPr/>
        </p:nvSpPr>
        <p:spPr bwMode="auto">
          <a:xfrm>
            <a:off x="1681316" y="2362776"/>
            <a:ext cx="4554415" cy="940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defTabSz="844083" eaLnBrk="0" fontAlgn="base" hangingPunct="0">
              <a:spcBef>
                <a:spcPct val="0"/>
              </a:spcBef>
              <a:spcAft>
                <a:spcPct val="0"/>
              </a:spcAft>
              <a:defRPr/>
            </a:pPr>
            <a:r>
              <a:rPr lang="en-US" altLang="en-US" sz="1292" b="1" u="sng" dirty="0">
                <a:solidFill>
                  <a:prstClr val="black"/>
                </a:solidFill>
                <a:latin typeface="Calibri" panose="020F0502020204030204" pitchFamily="34" charset="0"/>
                <a:ea typeface="Calibri" panose="020F0502020204030204" pitchFamily="34" charset="0"/>
                <a:cs typeface="Calibri" panose="020F0502020204030204" pitchFamily="34" charset="0"/>
              </a:rPr>
              <a:t>Retrieval practice</a:t>
            </a:r>
            <a:endParaRPr lang="en-US" altLang="en-US" sz="369" dirty="0">
              <a:solidFill>
                <a:prstClr val="black"/>
              </a:solidFill>
              <a:latin typeface="Calibri" panose="020F0502020204030204"/>
            </a:endParaRPr>
          </a:p>
          <a:p>
            <a:pPr defTabSz="844083" eaLnBrk="0" fontAlgn="base" hangingPunct="0">
              <a:spcBef>
                <a:spcPct val="0"/>
              </a:spcBef>
              <a:spcAft>
                <a:spcPct val="0"/>
              </a:spcAft>
              <a:defRPr/>
            </a:pPr>
            <a:r>
              <a:rPr lang="en-US" altLang="en-US" sz="1292" dirty="0">
                <a:solidFill>
                  <a:prstClr val="black"/>
                </a:solidFill>
                <a:latin typeface="Calibri" panose="020F0502020204030204" pitchFamily="34" charset="0"/>
                <a:ea typeface="Calibri" panose="020F0502020204030204" pitchFamily="34" charset="0"/>
                <a:cs typeface="Calibri" panose="020F0502020204030204" pitchFamily="34" charset="0"/>
              </a:rPr>
              <a:t>Quizzing, recall and memory activities to slow down the rate of forgetting!</a:t>
            </a:r>
            <a:endParaRPr lang="en-US" altLang="en-US" sz="1662" dirty="0">
              <a:solidFill>
                <a:prstClr val="black"/>
              </a:solidFill>
              <a:latin typeface="Arial" panose="020B0604020202020204" pitchFamily="34" charset="0"/>
            </a:endParaRPr>
          </a:p>
        </p:txBody>
      </p:sp>
      <p:sp>
        <p:nvSpPr>
          <p:cNvPr id="29" name="Text Box 9">
            <a:extLst>
              <a:ext uri="{FF2B5EF4-FFF2-40B4-BE49-F238E27FC236}">
                <a16:creationId xmlns:a16="http://schemas.microsoft.com/office/drawing/2014/main" id="{FE22A5E8-E73A-8F45-9FC0-96DC3CC02DA3}"/>
              </a:ext>
            </a:extLst>
          </p:cNvPr>
          <p:cNvSpPr txBox="1">
            <a:spLocks noChangeArrowheads="1"/>
          </p:cNvSpPr>
          <p:nvPr/>
        </p:nvSpPr>
        <p:spPr bwMode="auto">
          <a:xfrm>
            <a:off x="1648129" y="3458167"/>
            <a:ext cx="4554415" cy="940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defTabSz="844083" eaLnBrk="0" fontAlgn="base" hangingPunct="0">
              <a:spcBef>
                <a:spcPct val="0"/>
              </a:spcBef>
              <a:spcAft>
                <a:spcPct val="0"/>
              </a:spcAft>
              <a:defRPr/>
            </a:pPr>
            <a:r>
              <a:rPr lang="en-US" altLang="en-US" sz="1292" b="1" u="sng" dirty="0">
                <a:solidFill>
                  <a:prstClr val="black"/>
                </a:solidFill>
                <a:latin typeface="Calibri" panose="020F0502020204030204" pitchFamily="34" charset="0"/>
                <a:ea typeface="Calibri" panose="020F0502020204030204" pitchFamily="34" charset="0"/>
                <a:cs typeface="Calibri" panose="020F0502020204030204" pitchFamily="34" charset="0"/>
              </a:rPr>
              <a:t>New knowledge</a:t>
            </a:r>
            <a:endParaRPr lang="en-US" altLang="en-US" sz="369" dirty="0">
              <a:solidFill>
                <a:prstClr val="black"/>
              </a:solidFill>
              <a:latin typeface="Calibri" panose="020F0502020204030204"/>
            </a:endParaRPr>
          </a:p>
          <a:p>
            <a:pPr defTabSz="844083" eaLnBrk="0" fontAlgn="base" hangingPunct="0">
              <a:spcBef>
                <a:spcPct val="0"/>
              </a:spcBef>
              <a:spcAft>
                <a:spcPct val="0"/>
              </a:spcAft>
              <a:defRPr/>
            </a:pPr>
            <a:r>
              <a:rPr lang="en-US" altLang="en-US" sz="1292" dirty="0">
                <a:solidFill>
                  <a:prstClr val="black"/>
                </a:solidFill>
                <a:latin typeface="Calibri" panose="020F0502020204030204" pitchFamily="34" charset="0"/>
                <a:ea typeface="Calibri" panose="020F0502020204030204" pitchFamily="34" charset="0"/>
                <a:cs typeface="Calibri" panose="020F0502020204030204" pitchFamily="34" charset="0"/>
              </a:rPr>
              <a:t>Learn something new through reading, teacher explanation, diagrams, listening to or watching something.</a:t>
            </a:r>
            <a:endParaRPr lang="en-US" altLang="en-US" sz="1662" dirty="0">
              <a:solidFill>
                <a:prstClr val="black"/>
              </a:solidFill>
              <a:latin typeface="Arial" panose="020B0604020202020204" pitchFamily="34" charset="0"/>
            </a:endParaRPr>
          </a:p>
        </p:txBody>
      </p:sp>
      <p:sp>
        <p:nvSpPr>
          <p:cNvPr id="30" name="Text Box 8">
            <a:extLst>
              <a:ext uri="{FF2B5EF4-FFF2-40B4-BE49-F238E27FC236}">
                <a16:creationId xmlns:a16="http://schemas.microsoft.com/office/drawing/2014/main" id="{2F290F57-5DE9-294C-9E58-E58EDC45230F}"/>
              </a:ext>
            </a:extLst>
          </p:cNvPr>
          <p:cNvSpPr txBox="1">
            <a:spLocks noChangeArrowheads="1"/>
          </p:cNvSpPr>
          <p:nvPr/>
        </p:nvSpPr>
        <p:spPr bwMode="auto">
          <a:xfrm>
            <a:off x="1696917" y="4550341"/>
            <a:ext cx="4554415" cy="940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defTabSz="844083" eaLnBrk="0" fontAlgn="base" hangingPunct="0">
              <a:spcBef>
                <a:spcPct val="0"/>
              </a:spcBef>
              <a:spcAft>
                <a:spcPct val="0"/>
              </a:spcAft>
              <a:defRPr/>
            </a:pPr>
            <a:r>
              <a:rPr lang="en-US" altLang="en-US" sz="1292" b="1" u="sng" dirty="0">
                <a:solidFill>
                  <a:prstClr val="black"/>
                </a:solidFill>
                <a:latin typeface="Calibri" panose="020F0502020204030204" pitchFamily="34" charset="0"/>
                <a:ea typeface="Calibri" panose="020F0502020204030204" pitchFamily="34" charset="0"/>
                <a:cs typeface="Calibri" panose="020F0502020204030204" pitchFamily="34" charset="0"/>
              </a:rPr>
              <a:t>Processing knowledge</a:t>
            </a:r>
            <a:endParaRPr lang="en-US" altLang="en-US" sz="369" dirty="0">
              <a:solidFill>
                <a:prstClr val="black"/>
              </a:solidFill>
              <a:latin typeface="Calibri" panose="020F0502020204030204"/>
            </a:endParaRPr>
          </a:p>
          <a:p>
            <a:pPr defTabSz="844083" eaLnBrk="0" fontAlgn="base" hangingPunct="0">
              <a:spcBef>
                <a:spcPct val="0"/>
              </a:spcBef>
              <a:spcAft>
                <a:spcPct val="0"/>
              </a:spcAft>
              <a:defRPr/>
            </a:pPr>
            <a:r>
              <a:rPr lang="en-US" altLang="en-US" sz="1292" dirty="0">
                <a:solidFill>
                  <a:prstClr val="black"/>
                </a:solidFill>
                <a:latin typeface="Calibri" panose="020F0502020204030204" pitchFamily="34" charset="0"/>
                <a:ea typeface="Calibri" panose="020F0502020204030204" pitchFamily="34" charset="0"/>
                <a:cs typeface="Calibri" panose="020F0502020204030204" pitchFamily="34" charset="0"/>
              </a:rPr>
              <a:t>Do something with your new knowledge to help you understand it better.</a:t>
            </a:r>
            <a:endParaRPr lang="en-US" altLang="en-US" sz="1662" dirty="0">
              <a:solidFill>
                <a:prstClr val="black"/>
              </a:solidFill>
              <a:latin typeface="Arial" panose="020B0604020202020204" pitchFamily="34" charset="0"/>
            </a:endParaRPr>
          </a:p>
        </p:txBody>
      </p:sp>
      <p:sp>
        <p:nvSpPr>
          <p:cNvPr id="31" name="Text Box 4">
            <a:extLst>
              <a:ext uri="{FF2B5EF4-FFF2-40B4-BE49-F238E27FC236}">
                <a16:creationId xmlns:a16="http://schemas.microsoft.com/office/drawing/2014/main" id="{43255E9C-626D-204C-BB59-816B25631829}"/>
              </a:ext>
            </a:extLst>
          </p:cNvPr>
          <p:cNvSpPr txBox="1">
            <a:spLocks noChangeArrowheads="1"/>
          </p:cNvSpPr>
          <p:nvPr/>
        </p:nvSpPr>
        <p:spPr bwMode="auto">
          <a:xfrm>
            <a:off x="1696917" y="5566176"/>
            <a:ext cx="4554415" cy="940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defTabSz="844083" eaLnBrk="0" fontAlgn="base" hangingPunct="0">
              <a:spcBef>
                <a:spcPct val="0"/>
              </a:spcBef>
              <a:spcAft>
                <a:spcPct val="0"/>
              </a:spcAft>
              <a:defRPr/>
            </a:pPr>
            <a:r>
              <a:rPr lang="en-US" altLang="en-US" sz="1292" b="1" u="sng" dirty="0">
                <a:solidFill>
                  <a:prstClr val="black"/>
                </a:solidFill>
                <a:latin typeface="Calibri" panose="020F0502020204030204" pitchFamily="34" charset="0"/>
                <a:ea typeface="Calibri" panose="020F0502020204030204" pitchFamily="34" charset="0"/>
                <a:cs typeface="Calibri" panose="020F0502020204030204" pitchFamily="34" charset="0"/>
              </a:rPr>
              <a:t>Guided practice </a:t>
            </a:r>
            <a:r>
              <a:rPr lang="en-US" altLang="en-US" sz="1292"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lang="en-US" altLang="en-US" sz="369" dirty="0">
              <a:solidFill>
                <a:prstClr val="black"/>
              </a:solidFill>
              <a:latin typeface="Calibri" panose="020F0502020204030204"/>
            </a:endParaRPr>
          </a:p>
          <a:p>
            <a:pPr defTabSz="844083" eaLnBrk="0" fontAlgn="base" hangingPunct="0">
              <a:spcBef>
                <a:spcPct val="0"/>
              </a:spcBef>
              <a:spcAft>
                <a:spcPct val="0"/>
              </a:spcAft>
              <a:defRPr/>
            </a:pPr>
            <a:r>
              <a:rPr lang="en-US" altLang="en-US" sz="1292" dirty="0">
                <a:solidFill>
                  <a:prstClr val="black"/>
                </a:solidFill>
                <a:latin typeface="Calibri" panose="020F0502020204030204" pitchFamily="34" charset="0"/>
                <a:ea typeface="Calibri" panose="020F0502020204030204" pitchFamily="34" charset="0"/>
                <a:cs typeface="Calibri" panose="020F0502020204030204" pitchFamily="34" charset="0"/>
              </a:rPr>
              <a:t>Work collaboratively with your teacher as you strengthen new skills.</a:t>
            </a:r>
            <a:endParaRPr lang="en-US" altLang="en-US" sz="1662" dirty="0">
              <a:solidFill>
                <a:prstClr val="black"/>
              </a:solidFill>
              <a:latin typeface="Arial" panose="020B0604020202020204" pitchFamily="34" charset="0"/>
            </a:endParaRPr>
          </a:p>
        </p:txBody>
      </p:sp>
      <p:sp>
        <p:nvSpPr>
          <p:cNvPr id="32" name="Text Box 5">
            <a:extLst>
              <a:ext uri="{FF2B5EF4-FFF2-40B4-BE49-F238E27FC236}">
                <a16:creationId xmlns:a16="http://schemas.microsoft.com/office/drawing/2014/main" id="{7E8B7161-D072-8B48-BC80-414784811503}"/>
              </a:ext>
            </a:extLst>
          </p:cNvPr>
          <p:cNvSpPr txBox="1">
            <a:spLocks noChangeArrowheads="1"/>
          </p:cNvSpPr>
          <p:nvPr/>
        </p:nvSpPr>
        <p:spPr bwMode="auto">
          <a:xfrm>
            <a:off x="1714501" y="6620610"/>
            <a:ext cx="4554415" cy="940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defTabSz="844083" eaLnBrk="0" fontAlgn="base" hangingPunct="0">
              <a:spcBef>
                <a:spcPct val="0"/>
              </a:spcBef>
              <a:spcAft>
                <a:spcPct val="0"/>
              </a:spcAft>
              <a:defRPr/>
            </a:pPr>
            <a:r>
              <a:rPr lang="en-US" altLang="en-US" sz="1292" b="1" u="sng" dirty="0">
                <a:solidFill>
                  <a:prstClr val="black"/>
                </a:solidFill>
                <a:latin typeface="Calibri" panose="020F0502020204030204" pitchFamily="34" charset="0"/>
                <a:ea typeface="Calibri" panose="020F0502020204030204" pitchFamily="34" charset="0"/>
                <a:cs typeface="Calibri" panose="020F0502020204030204" pitchFamily="34" charset="0"/>
              </a:rPr>
              <a:t>Independent practice </a:t>
            </a:r>
            <a:endParaRPr lang="en-US" altLang="en-US" sz="369" dirty="0">
              <a:solidFill>
                <a:prstClr val="black"/>
              </a:solidFill>
              <a:latin typeface="Calibri" panose="020F0502020204030204"/>
            </a:endParaRPr>
          </a:p>
          <a:p>
            <a:pPr defTabSz="844083" eaLnBrk="0" fontAlgn="base" hangingPunct="0">
              <a:spcBef>
                <a:spcPct val="0"/>
              </a:spcBef>
              <a:spcAft>
                <a:spcPct val="0"/>
              </a:spcAft>
              <a:defRPr/>
            </a:pPr>
            <a:r>
              <a:rPr lang="en-US" altLang="en-US" sz="1292" dirty="0">
                <a:solidFill>
                  <a:prstClr val="black"/>
                </a:solidFill>
                <a:latin typeface="Calibri" panose="020F0502020204030204" pitchFamily="34" charset="0"/>
                <a:ea typeface="Calibri" panose="020F0502020204030204" pitchFamily="34" charset="0"/>
                <a:cs typeface="Calibri" panose="020F0502020204030204" pitchFamily="34" charset="0"/>
              </a:rPr>
              <a:t>Using your knowledge and understanding to complete a piece of quality work independently.</a:t>
            </a:r>
            <a:endParaRPr lang="en-US" altLang="en-US" sz="1662" dirty="0">
              <a:solidFill>
                <a:prstClr val="black"/>
              </a:solidFill>
              <a:latin typeface="Arial" panose="020B0604020202020204" pitchFamily="34" charset="0"/>
            </a:endParaRPr>
          </a:p>
        </p:txBody>
      </p:sp>
      <p:sp>
        <p:nvSpPr>
          <p:cNvPr id="33" name="Text Box 6">
            <a:extLst>
              <a:ext uri="{FF2B5EF4-FFF2-40B4-BE49-F238E27FC236}">
                <a16:creationId xmlns:a16="http://schemas.microsoft.com/office/drawing/2014/main" id="{9A817578-D1B4-6349-A525-990E8F148E3D}"/>
              </a:ext>
            </a:extLst>
          </p:cNvPr>
          <p:cNvSpPr txBox="1">
            <a:spLocks noChangeArrowheads="1"/>
          </p:cNvSpPr>
          <p:nvPr/>
        </p:nvSpPr>
        <p:spPr bwMode="auto">
          <a:xfrm>
            <a:off x="1714501" y="7706640"/>
            <a:ext cx="4554415" cy="940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defTabSz="844083" eaLnBrk="0" fontAlgn="base" hangingPunct="0">
              <a:spcBef>
                <a:spcPct val="0"/>
              </a:spcBef>
              <a:spcAft>
                <a:spcPct val="0"/>
              </a:spcAft>
              <a:defRPr/>
            </a:pPr>
            <a:r>
              <a:rPr lang="en-US" altLang="en-US" sz="1292" b="1" u="sng" dirty="0">
                <a:solidFill>
                  <a:prstClr val="black"/>
                </a:solidFill>
                <a:latin typeface="Calibri" panose="020F0502020204030204" pitchFamily="34" charset="0"/>
                <a:ea typeface="Calibri" panose="020F0502020204030204" pitchFamily="34" charset="0"/>
                <a:cs typeface="Calibri" panose="020F0502020204030204" pitchFamily="34" charset="0"/>
              </a:rPr>
              <a:t>Reflect and respond</a:t>
            </a:r>
            <a:r>
              <a:rPr lang="en-US" altLang="en-US" sz="1292"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lang="en-US" altLang="en-US" sz="369" dirty="0">
              <a:solidFill>
                <a:prstClr val="black"/>
              </a:solidFill>
              <a:latin typeface="Calibri" panose="020F0502020204030204"/>
            </a:endParaRPr>
          </a:p>
          <a:p>
            <a:pPr defTabSz="844083" eaLnBrk="0" fontAlgn="base" hangingPunct="0">
              <a:spcBef>
                <a:spcPct val="0"/>
              </a:spcBef>
              <a:spcAft>
                <a:spcPct val="0"/>
              </a:spcAft>
              <a:defRPr/>
            </a:pPr>
            <a:r>
              <a:rPr lang="en-US" altLang="en-US" sz="1292" dirty="0">
                <a:solidFill>
                  <a:prstClr val="black"/>
                </a:solidFill>
                <a:latin typeface="Calibri" panose="020F0502020204030204" pitchFamily="34" charset="0"/>
                <a:ea typeface="Calibri" panose="020F0502020204030204" pitchFamily="34" charset="0"/>
                <a:cs typeface="Calibri" panose="020F0502020204030204" pitchFamily="34" charset="0"/>
              </a:rPr>
              <a:t>Thinking about what you have learned, what went well and what you could improve next time.</a:t>
            </a:r>
            <a:endParaRPr lang="en-US" altLang="en-US" sz="1662" dirty="0">
              <a:solidFill>
                <a:prstClr val="black"/>
              </a:solidFill>
              <a:latin typeface="Arial" panose="020B0604020202020204" pitchFamily="34" charset="0"/>
            </a:endParaRPr>
          </a:p>
        </p:txBody>
      </p:sp>
      <p:sp>
        <p:nvSpPr>
          <p:cNvPr id="34" name="Rectangle 17">
            <a:extLst>
              <a:ext uri="{FF2B5EF4-FFF2-40B4-BE49-F238E27FC236}">
                <a16:creationId xmlns:a16="http://schemas.microsoft.com/office/drawing/2014/main" id="{B917D49D-51D8-414E-94F2-EAE873380089}"/>
              </a:ext>
            </a:extLst>
          </p:cNvPr>
          <p:cNvSpPr>
            <a:spLocks noChangeArrowheads="1"/>
          </p:cNvSpPr>
          <p:nvPr/>
        </p:nvSpPr>
        <p:spPr bwMode="auto">
          <a:xfrm>
            <a:off x="263772" y="1195236"/>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defTabSz="422041">
              <a:defRPr/>
            </a:pPr>
            <a:endParaRPr lang="en-GB" sz="1662">
              <a:solidFill>
                <a:prstClr val="black"/>
              </a:solidFill>
              <a:latin typeface="Calibri" panose="020F0502020204030204"/>
            </a:endParaRPr>
          </a:p>
        </p:txBody>
      </p:sp>
      <p:sp>
        <p:nvSpPr>
          <p:cNvPr id="35" name="Rectangle 19">
            <a:extLst>
              <a:ext uri="{FF2B5EF4-FFF2-40B4-BE49-F238E27FC236}">
                <a16:creationId xmlns:a16="http://schemas.microsoft.com/office/drawing/2014/main" id="{D628125D-E0E7-4F4F-8D98-3B8B552588E2}"/>
              </a:ext>
            </a:extLst>
          </p:cNvPr>
          <p:cNvSpPr>
            <a:spLocks noChangeArrowheads="1"/>
          </p:cNvSpPr>
          <p:nvPr/>
        </p:nvSpPr>
        <p:spPr bwMode="auto">
          <a:xfrm>
            <a:off x="263772" y="1617267"/>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defTabSz="422041">
              <a:defRPr/>
            </a:pPr>
            <a:endParaRPr lang="en-GB" sz="1662">
              <a:solidFill>
                <a:prstClr val="black"/>
              </a:solidFill>
              <a:latin typeface="Calibri" panose="020F0502020204030204"/>
            </a:endParaRPr>
          </a:p>
        </p:txBody>
      </p:sp>
      <p:sp>
        <p:nvSpPr>
          <p:cNvPr id="36" name="Rectangle 20">
            <a:extLst>
              <a:ext uri="{FF2B5EF4-FFF2-40B4-BE49-F238E27FC236}">
                <a16:creationId xmlns:a16="http://schemas.microsoft.com/office/drawing/2014/main" id="{1F384BAC-29F5-334F-BECC-CDFD63CD7EDA}"/>
              </a:ext>
            </a:extLst>
          </p:cNvPr>
          <p:cNvSpPr>
            <a:spLocks noChangeArrowheads="1"/>
          </p:cNvSpPr>
          <p:nvPr/>
        </p:nvSpPr>
        <p:spPr bwMode="auto">
          <a:xfrm>
            <a:off x="263772" y="2039298"/>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defTabSz="422041">
              <a:defRPr/>
            </a:pPr>
            <a:endParaRPr lang="en-GB" sz="1662">
              <a:solidFill>
                <a:prstClr val="black"/>
              </a:solidFill>
              <a:latin typeface="Calibri" panose="020F0502020204030204"/>
            </a:endParaRPr>
          </a:p>
        </p:txBody>
      </p:sp>
      <p:sp>
        <p:nvSpPr>
          <p:cNvPr id="37" name="Rectangle 24">
            <a:extLst>
              <a:ext uri="{FF2B5EF4-FFF2-40B4-BE49-F238E27FC236}">
                <a16:creationId xmlns:a16="http://schemas.microsoft.com/office/drawing/2014/main" id="{47C52FCE-BA3E-D140-BAAC-8C198E96396B}"/>
              </a:ext>
            </a:extLst>
          </p:cNvPr>
          <p:cNvSpPr>
            <a:spLocks noChangeArrowheads="1"/>
          </p:cNvSpPr>
          <p:nvPr/>
        </p:nvSpPr>
        <p:spPr bwMode="auto">
          <a:xfrm>
            <a:off x="263772" y="2883359"/>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defTabSz="422041">
              <a:defRPr/>
            </a:pPr>
            <a:endParaRPr lang="en-GB" sz="1662">
              <a:solidFill>
                <a:prstClr val="black"/>
              </a:solidFill>
              <a:latin typeface="Calibri" panose="020F0502020204030204"/>
            </a:endParaRPr>
          </a:p>
        </p:txBody>
      </p:sp>
      <p:sp>
        <p:nvSpPr>
          <p:cNvPr id="38" name="Rectangle 28">
            <a:extLst>
              <a:ext uri="{FF2B5EF4-FFF2-40B4-BE49-F238E27FC236}">
                <a16:creationId xmlns:a16="http://schemas.microsoft.com/office/drawing/2014/main" id="{6FD9C421-410F-F04C-9050-76A764C5987D}"/>
              </a:ext>
            </a:extLst>
          </p:cNvPr>
          <p:cNvSpPr>
            <a:spLocks noChangeArrowheads="1"/>
          </p:cNvSpPr>
          <p:nvPr/>
        </p:nvSpPr>
        <p:spPr bwMode="auto">
          <a:xfrm>
            <a:off x="263772" y="3305390"/>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defTabSz="422041">
              <a:defRPr/>
            </a:pPr>
            <a:endParaRPr lang="en-GB" sz="1662">
              <a:solidFill>
                <a:prstClr val="black"/>
              </a:solidFill>
              <a:latin typeface="Calibri" panose="020F0502020204030204"/>
            </a:endParaRPr>
          </a:p>
        </p:txBody>
      </p:sp>
    </p:spTree>
    <p:extLst>
      <p:ext uri="{BB962C8B-B14F-4D97-AF65-F5344CB8AC3E}">
        <p14:creationId xmlns:p14="http://schemas.microsoft.com/office/powerpoint/2010/main" val="3680135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20</a:t>
            </a:fld>
            <a:endParaRPr lang="en-GB" dirty="0"/>
          </a:p>
        </p:txBody>
      </p:sp>
      <p:sp>
        <p:nvSpPr>
          <p:cNvPr id="6" name="Title 4">
            <a:extLst>
              <a:ext uri="{FF2B5EF4-FFF2-40B4-BE49-F238E27FC236}">
                <a16:creationId xmlns:a16="http://schemas.microsoft.com/office/drawing/2014/main" id="{6E073AFC-DB42-4D0B-8AC6-3F52197286AC}"/>
              </a:ext>
            </a:extLst>
          </p:cNvPr>
          <p:cNvSpPr txBox="1">
            <a:spLocks/>
          </p:cNvSpPr>
          <p:nvPr/>
        </p:nvSpPr>
        <p:spPr>
          <a:xfrm>
            <a:off x="224644" y="1145578"/>
            <a:ext cx="6264696" cy="360040"/>
          </a:xfrm>
          <a:prstGeom prst="rect">
            <a:avLst/>
          </a:prstGeom>
        </p:spPr>
        <p:txBody>
          <a:bodyPr vert="horz" lIns="91440" tIns="45720" rIns="91440" bIns="45720" rtlCol="0" anchor="t">
            <a:noAutofit/>
          </a:bodyPr>
          <a:lstStyle/>
          <a:p>
            <a:pPr lvl="0" algn="ctr">
              <a:spcBef>
                <a:spcPct val="0"/>
              </a:spcBef>
              <a:defRPr/>
            </a:pPr>
            <a:r>
              <a:rPr lang="en-GB" sz="3000" b="1" u="sng" dirty="0">
                <a:latin typeface="+mj-lt"/>
                <a:ea typeface="+mj-ea"/>
                <a:cs typeface="+mj-cs"/>
              </a:rPr>
              <a:t>un-</a:t>
            </a:r>
            <a:r>
              <a:rPr lang="en-GB" sz="3000" b="1" u="sng" dirty="0" err="1">
                <a:latin typeface="+mj-lt"/>
                <a:ea typeface="+mj-ea"/>
                <a:cs typeface="+mj-cs"/>
              </a:rPr>
              <a:t>palat</a:t>
            </a:r>
            <a:r>
              <a:rPr lang="en-GB" sz="3000" b="1" u="sng" dirty="0">
                <a:latin typeface="+mj-lt"/>
                <a:ea typeface="+mj-ea"/>
                <a:cs typeface="+mj-cs"/>
              </a:rPr>
              <a:t>-able</a:t>
            </a:r>
            <a:endParaRPr kumimoji="0" lang="en-GB" sz="3000" b="1" i="0" u="sng" strike="noStrike" kern="1200" cap="none" spc="0" normalizeH="0" baseline="0" noProof="0" dirty="0">
              <a:ln>
                <a:noFill/>
              </a:ln>
              <a:solidFill>
                <a:schemeClr val="tx1"/>
              </a:solidFill>
              <a:effectLst/>
              <a:uLnTx/>
              <a:uFillTx/>
              <a:latin typeface="+mj-lt"/>
              <a:ea typeface="+mj-ea"/>
              <a:cs typeface="+mj-cs"/>
            </a:endParaRPr>
          </a:p>
        </p:txBody>
      </p:sp>
      <p:sp>
        <p:nvSpPr>
          <p:cNvPr id="9" name="Rectangle 8"/>
          <p:cNvSpPr/>
          <p:nvPr/>
        </p:nvSpPr>
        <p:spPr>
          <a:xfrm>
            <a:off x="332656" y="200471"/>
            <a:ext cx="6192688" cy="3281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4">
            <a:extLst>
              <a:ext uri="{FF2B5EF4-FFF2-40B4-BE49-F238E27FC236}">
                <a16:creationId xmlns:a16="http://schemas.microsoft.com/office/drawing/2014/main" id="{6E073AFC-DB42-4D0B-8AC6-3F52197286AC}"/>
              </a:ext>
            </a:extLst>
          </p:cNvPr>
          <p:cNvSpPr txBox="1">
            <a:spLocks/>
          </p:cNvSpPr>
          <p:nvPr/>
        </p:nvSpPr>
        <p:spPr>
          <a:xfrm>
            <a:off x="4077072" y="200472"/>
            <a:ext cx="2376264" cy="432048"/>
          </a:xfrm>
          <a:prstGeom prst="rect">
            <a:avLst/>
          </a:prstGeom>
        </p:spPr>
        <p:txBody>
          <a:bodyPr vert="horz" lIns="91440" tIns="45720" rIns="91440" bIns="45720" rtlCol="0" anchor="t">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1600" i="1" dirty="0">
                <a:latin typeface="+mj-lt"/>
                <a:ea typeface="+mj-ea"/>
                <a:cs typeface="+mj-cs"/>
              </a:rPr>
              <a:t>c</a:t>
            </a:r>
            <a:r>
              <a:rPr kumimoji="0" lang="en-GB" sz="1600" i="1" u="none" strike="noStrike" kern="1200" cap="none" spc="0" normalizeH="0" baseline="0" noProof="0" dirty="0" err="1">
                <a:ln>
                  <a:noFill/>
                </a:ln>
                <a:solidFill>
                  <a:schemeClr val="tx1"/>
                </a:solidFill>
                <a:effectLst/>
                <a:uLnTx/>
                <a:uFillTx/>
                <a:latin typeface="+mj-lt"/>
                <a:ea typeface="+mj-ea"/>
                <a:cs typeface="+mj-cs"/>
              </a:rPr>
              <a:t>onnect</a:t>
            </a:r>
            <a:r>
              <a:rPr kumimoji="0" lang="en-GB" sz="1600" i="0" u="none" strike="noStrike" kern="1200" cap="none" spc="0" normalizeH="0" baseline="0" noProof="0" dirty="0">
                <a:ln>
                  <a:noFill/>
                </a:ln>
                <a:solidFill>
                  <a:schemeClr val="tx1"/>
                </a:solidFill>
                <a:effectLst/>
                <a:uLnTx/>
                <a:uFillTx/>
                <a:latin typeface="+mj-lt"/>
                <a:ea typeface="+mj-ea"/>
                <a:cs typeface="+mj-cs"/>
              </a:rPr>
              <a:t>:</a:t>
            </a:r>
            <a:br>
              <a:rPr kumimoji="0" lang="en-GB" sz="1600" i="0" u="none" strike="noStrike" kern="1200" cap="none" spc="0" normalizeH="0" baseline="0" noProof="0" dirty="0">
                <a:ln>
                  <a:noFill/>
                </a:ln>
                <a:solidFill>
                  <a:schemeClr val="tx1"/>
                </a:solidFill>
                <a:effectLst/>
                <a:uLnTx/>
                <a:uFillTx/>
                <a:latin typeface="+mj-lt"/>
                <a:ea typeface="+mj-ea"/>
                <a:cs typeface="+mj-cs"/>
              </a:rPr>
            </a:br>
            <a:r>
              <a:rPr kumimoji="0" lang="en-GB" sz="1600" i="0" u="none" strike="noStrike" kern="1200" cap="none" spc="0" normalizeH="0" baseline="0" noProof="0" dirty="0">
                <a:ln>
                  <a:noFill/>
                </a:ln>
                <a:solidFill>
                  <a:schemeClr val="tx1"/>
                </a:solidFill>
                <a:effectLst/>
                <a:uLnTx/>
                <a:uFillTx/>
                <a:latin typeface="+mj-lt"/>
                <a:ea typeface="+mj-ea"/>
                <a:cs typeface="+mj-cs"/>
              </a:rPr>
              <a:t>indigestible</a:t>
            </a:r>
          </a:p>
          <a:p>
            <a:pPr marL="0" marR="0" lvl="0" indent="0" algn="r" defTabSz="914400" rtl="0" eaLnBrk="1" fontAlgn="auto" latinLnBrk="0" hangingPunct="1">
              <a:lnSpc>
                <a:spcPct val="100000"/>
              </a:lnSpc>
              <a:spcBef>
                <a:spcPct val="0"/>
              </a:spcBef>
              <a:spcAft>
                <a:spcPts val="0"/>
              </a:spcAft>
              <a:buClrTx/>
              <a:buSzTx/>
              <a:buFontTx/>
              <a:buNone/>
              <a:tabLst/>
              <a:defRPr/>
            </a:pPr>
            <a:r>
              <a:rPr lang="en-GB" sz="1600" dirty="0">
                <a:latin typeface="+mj-lt"/>
                <a:ea typeface="+mj-ea"/>
                <a:cs typeface="+mj-cs"/>
              </a:rPr>
              <a:t>inedible</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1600" i="0" u="none" strike="noStrike" kern="1200" cap="none" spc="0" normalizeH="0" baseline="0" noProof="0" dirty="0">
                <a:ln>
                  <a:noFill/>
                </a:ln>
                <a:solidFill>
                  <a:schemeClr val="tx1"/>
                </a:solidFill>
                <a:effectLst/>
                <a:uLnTx/>
                <a:uFillTx/>
                <a:latin typeface="+mj-lt"/>
                <a:ea typeface="+mj-ea"/>
                <a:cs typeface="+mj-cs"/>
              </a:rPr>
              <a:t>disgusting</a:t>
            </a:r>
          </a:p>
          <a:p>
            <a:pPr marL="0" marR="0" lvl="0" indent="0" algn="r" defTabSz="914400" rtl="0" eaLnBrk="1" fontAlgn="auto" latinLnBrk="0" hangingPunct="1">
              <a:lnSpc>
                <a:spcPct val="100000"/>
              </a:lnSpc>
              <a:spcBef>
                <a:spcPct val="0"/>
              </a:spcBef>
              <a:spcAft>
                <a:spcPts val="0"/>
              </a:spcAft>
              <a:buClrTx/>
              <a:buSzTx/>
              <a:buFontTx/>
              <a:buNone/>
              <a:tabLst/>
              <a:defRPr/>
            </a:pPr>
            <a:r>
              <a:rPr lang="en-GB" sz="1600" dirty="0">
                <a:latin typeface="+mj-lt"/>
                <a:ea typeface="+mj-ea"/>
                <a:cs typeface="+mj-cs"/>
              </a:rPr>
              <a:t>revolting</a:t>
            </a:r>
            <a:endParaRPr kumimoji="0" lang="en-GB" sz="160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le 4">
            <a:extLst>
              <a:ext uri="{FF2B5EF4-FFF2-40B4-BE49-F238E27FC236}">
                <a16:creationId xmlns:a16="http://schemas.microsoft.com/office/drawing/2014/main" id="{6E073AFC-DB42-4D0B-8AC6-3F52197286AC}"/>
              </a:ext>
            </a:extLst>
          </p:cNvPr>
          <p:cNvSpPr txBox="1">
            <a:spLocks/>
          </p:cNvSpPr>
          <p:nvPr/>
        </p:nvSpPr>
        <p:spPr>
          <a:xfrm>
            <a:off x="332656" y="200472"/>
            <a:ext cx="2376264" cy="432048"/>
          </a:xfrm>
          <a:prstGeom prst="rect">
            <a:avLst/>
          </a:prstGeom>
        </p:spPr>
        <p:txBody>
          <a:bodyPr vert="horz" lIns="91440" tIns="45720" rIns="91440" bIns="4572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1400" u="none" strike="noStrike" kern="1200" cap="none" spc="0" normalizeH="0" baseline="0" noProof="0" dirty="0">
                <a:ln>
                  <a:noFill/>
                </a:ln>
                <a:solidFill>
                  <a:schemeClr val="tx1"/>
                </a:solidFill>
                <a:effectLst/>
                <a:uLnTx/>
                <a:uFillTx/>
                <a:latin typeface="+mj-lt"/>
                <a:ea typeface="+mj-ea"/>
                <a:cs typeface="+mj-cs"/>
              </a:rPr>
              <a:t>unpalatable </a:t>
            </a:r>
            <a:r>
              <a:rPr kumimoji="0" lang="en-GB" sz="1400" b="1" i="1" u="none" strike="noStrike" kern="1200" cap="none" spc="0" normalizeH="0" baseline="0" noProof="0" dirty="0">
                <a:ln>
                  <a:noFill/>
                </a:ln>
                <a:solidFill>
                  <a:schemeClr val="tx1"/>
                </a:solidFill>
                <a:effectLst/>
                <a:uLnTx/>
                <a:uFillTx/>
                <a:latin typeface="+mj-lt"/>
                <a:ea typeface="+mj-ea"/>
                <a:cs typeface="+mj-cs"/>
              </a:rPr>
              <a:t>adjective</a:t>
            </a:r>
          </a:p>
        </p:txBody>
      </p:sp>
      <p:cxnSp>
        <p:nvCxnSpPr>
          <p:cNvPr id="14" name="Straight Arrow Connector 13"/>
          <p:cNvCxnSpPr/>
          <p:nvPr/>
        </p:nvCxnSpPr>
        <p:spPr>
          <a:xfrm flipH="1">
            <a:off x="2264840" y="1700606"/>
            <a:ext cx="432048" cy="3600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077072" y="1686129"/>
            <a:ext cx="432048" cy="3600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32656" y="3574477"/>
            <a:ext cx="6192688" cy="8527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400" dirty="0">
                <a:solidFill>
                  <a:schemeClr val="tx1"/>
                </a:solidFill>
              </a:rPr>
              <a:t>‘But it is art acting as society’s conscience: a job that’s important even (or especially) when what it has to say is deeply </a:t>
            </a:r>
            <a:r>
              <a:rPr lang="en-GB" sz="1400" b="1" dirty="0">
                <a:solidFill>
                  <a:schemeClr val="tx1"/>
                </a:solidFill>
              </a:rPr>
              <a:t>unpalatable</a:t>
            </a:r>
            <a:r>
              <a:rPr lang="en-GB" sz="1400" dirty="0">
                <a:solidFill>
                  <a:schemeClr val="tx1"/>
                </a:solidFill>
              </a:rPr>
              <a:t>.’</a:t>
            </a:r>
          </a:p>
        </p:txBody>
      </p:sp>
      <p:sp>
        <p:nvSpPr>
          <p:cNvPr id="21" name="Rectangle 20"/>
          <p:cNvSpPr/>
          <p:nvPr/>
        </p:nvSpPr>
        <p:spPr>
          <a:xfrm>
            <a:off x="342900" y="4460646"/>
            <a:ext cx="6182444" cy="1028423"/>
          </a:xfrm>
          <a:prstGeom prst="rect">
            <a:avLst/>
          </a:prstGeom>
        </p:spPr>
        <p:txBody>
          <a:bodyPr wrap="square">
            <a:spAutoFit/>
          </a:bodyPr>
          <a:lstStyle/>
          <a:p>
            <a:pPr>
              <a:lnSpc>
                <a:spcPct val="150000"/>
              </a:lnSpc>
            </a:pPr>
            <a:r>
              <a:rPr lang="en-GB" sz="1400" dirty="0"/>
              <a:t>What is the meaning of </a:t>
            </a:r>
            <a:r>
              <a:rPr lang="en-GB" sz="1400" b="1" dirty="0"/>
              <a:t>unpalatable</a:t>
            </a:r>
            <a:r>
              <a:rPr lang="en-GB" sz="1400" dirty="0"/>
              <a:t> in this sentence?</a:t>
            </a:r>
            <a:br>
              <a:rPr lang="en-GB" sz="1400" dirty="0"/>
            </a:br>
            <a:r>
              <a:rPr lang="en-GB" sz="1400" dirty="0"/>
              <a:t>............................................................................................................................................................................................................................................................................</a:t>
            </a:r>
          </a:p>
        </p:txBody>
      </p:sp>
      <p:sp>
        <p:nvSpPr>
          <p:cNvPr id="22" name="Rectangle 21"/>
          <p:cNvSpPr/>
          <p:nvPr/>
        </p:nvSpPr>
        <p:spPr>
          <a:xfrm>
            <a:off x="368660" y="5586940"/>
            <a:ext cx="6156684" cy="830997"/>
          </a:xfrm>
          <a:prstGeom prst="rect">
            <a:avLst/>
          </a:prstGeom>
        </p:spPr>
        <p:txBody>
          <a:bodyPr wrap="square">
            <a:spAutoFit/>
          </a:bodyPr>
          <a:lstStyle/>
          <a:p>
            <a:r>
              <a:rPr lang="en-GB" sz="1200" b="1" dirty="0"/>
              <a:t>DISCUSS: How is the word being used differently in these sentences?</a:t>
            </a:r>
          </a:p>
          <a:p>
            <a:pPr marL="228600" indent="-228600">
              <a:buFont typeface="+mj-lt"/>
              <a:buAutoNum type="arabicPeriod"/>
            </a:pPr>
            <a:r>
              <a:rPr lang="en-GB" sz="1200" dirty="0"/>
              <a:t>His advice, however, was </a:t>
            </a:r>
            <a:r>
              <a:rPr lang="en-GB" sz="1200" b="1" i="1" dirty="0"/>
              <a:t>unpalatable</a:t>
            </a:r>
            <a:r>
              <a:rPr lang="en-GB" sz="1200" dirty="0"/>
              <a:t> and proved unsuccessful.</a:t>
            </a:r>
          </a:p>
          <a:p>
            <a:pPr marL="228600" indent="-228600">
              <a:buFont typeface="+mj-lt"/>
              <a:buAutoNum type="arabicPeriod"/>
            </a:pPr>
            <a:r>
              <a:rPr lang="en-GB" sz="1200" dirty="0"/>
              <a:t>Bread made from bunted flour is dark in colour and </a:t>
            </a:r>
            <a:r>
              <a:rPr lang="en-GB" sz="1200" b="1" i="1" dirty="0"/>
              <a:t>unpalatable</a:t>
            </a:r>
            <a:r>
              <a:rPr lang="en-GB" sz="1200" dirty="0"/>
              <a:t>.</a:t>
            </a:r>
          </a:p>
          <a:p>
            <a:pPr marL="228600" indent="-228600">
              <a:buFont typeface="+mj-lt"/>
              <a:buAutoNum type="arabicPeriod"/>
            </a:pPr>
            <a:r>
              <a:rPr lang="en-GB" sz="1200" dirty="0"/>
              <a:t>Her opinion was </a:t>
            </a:r>
            <a:r>
              <a:rPr lang="en-GB" sz="1200" b="1" i="1" dirty="0"/>
              <a:t>unpalatable. </a:t>
            </a:r>
            <a:endParaRPr lang="en-GB" sz="1200" dirty="0"/>
          </a:p>
        </p:txBody>
      </p:sp>
      <p:sp>
        <p:nvSpPr>
          <p:cNvPr id="15" name="Rectangle 14">
            <a:extLst>
              <a:ext uri="{FF2B5EF4-FFF2-40B4-BE49-F238E27FC236}">
                <a16:creationId xmlns:a16="http://schemas.microsoft.com/office/drawing/2014/main" id="{36F881EE-BF47-44A9-9E2A-5EFA4ED5F35D}"/>
              </a:ext>
            </a:extLst>
          </p:cNvPr>
          <p:cNvSpPr/>
          <p:nvPr/>
        </p:nvSpPr>
        <p:spPr>
          <a:xfrm>
            <a:off x="337778" y="6550875"/>
            <a:ext cx="6182444" cy="2507161"/>
          </a:xfrm>
          <a:prstGeom prst="rect">
            <a:avLst/>
          </a:prstGeom>
          <a:ln w="28575">
            <a:solidFill>
              <a:schemeClr val="tx1"/>
            </a:solidFill>
          </a:ln>
        </p:spPr>
        <p:txBody>
          <a:bodyPr wrap="square" lIns="91440" tIns="45720" rIns="91440" bIns="45720" anchor="t">
            <a:spAutoFit/>
          </a:bodyPr>
          <a:lstStyle/>
          <a:p>
            <a:pPr marL="0" lvl="1"/>
            <a:r>
              <a:rPr lang="en-GB" sz="1400" b="1" dirty="0"/>
              <a:t>How have the puppeteers and artists turned Little Amal into just more than  a piece of art? </a:t>
            </a:r>
            <a:r>
              <a:rPr lang="en-GB" sz="1400" i="1" dirty="0"/>
              <a:t>Discuss ideas as a class then write your answer in full sentences. </a:t>
            </a:r>
            <a:endParaRPr lang="en-GB" sz="1400" b="1" i="1" dirty="0"/>
          </a:p>
          <a:p>
            <a:pPr marL="0" lvl="1">
              <a:lnSpc>
                <a:spcPct val="200000"/>
              </a:lnSpc>
            </a:pPr>
            <a:r>
              <a:rPr lang="en-GB" sz="1100" b="1" i="1" dirty="0"/>
              <a:t>..............................................................................................................................................................................................................................................................................................................................................................................................................................................................................................................................................................................................................................................................................................................................................................................................................................................................................................................................................................................</a:t>
            </a:r>
          </a:p>
        </p:txBody>
      </p:sp>
      <p:sp>
        <p:nvSpPr>
          <p:cNvPr id="17" name="Title 4">
            <a:extLst>
              <a:ext uri="{FF2B5EF4-FFF2-40B4-BE49-F238E27FC236}">
                <a16:creationId xmlns:a16="http://schemas.microsoft.com/office/drawing/2014/main" id="{916460D9-8A62-463D-8DD8-FA0B413C5FCD}"/>
              </a:ext>
            </a:extLst>
          </p:cNvPr>
          <p:cNvSpPr txBox="1">
            <a:spLocks/>
          </p:cNvSpPr>
          <p:nvPr/>
        </p:nvSpPr>
        <p:spPr>
          <a:xfrm>
            <a:off x="332656" y="2720752"/>
            <a:ext cx="6192688" cy="552412"/>
          </a:xfrm>
          <a:prstGeom prst="rect">
            <a:avLst/>
          </a:prstGeom>
        </p:spPr>
        <p:txBody>
          <a:bodyPr vert="horz" lIns="91440" tIns="45720" rIns="91440" bIns="45720" rtlCol="0" anchor="t">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GB" sz="1600" i="1" dirty="0">
                <a:latin typeface="+mj-lt"/>
                <a:ea typeface="+mj-ea"/>
                <a:cs typeface="+mj-cs"/>
              </a:rPr>
              <a:t>define</a:t>
            </a:r>
            <a:r>
              <a:rPr kumimoji="0" lang="en-GB" sz="1200" i="0" u="none" strike="noStrike" kern="1200" cap="none" spc="0" normalizeH="0" baseline="0" noProof="0" dirty="0">
                <a:ln>
                  <a:noFill/>
                </a:ln>
                <a:solidFill>
                  <a:schemeClr val="tx1"/>
                </a:solidFill>
                <a:effectLst/>
                <a:uLnTx/>
                <a:uFillTx/>
                <a:latin typeface="+mj-lt"/>
                <a:ea typeface="+mj-ea"/>
                <a:cs typeface="+mj-cs"/>
              </a:rPr>
              <a:t>:…………………………………………………………………………………………………………………………………………………………………………………………………………………………………………………………………………………………………</a:t>
            </a:r>
            <a:endParaRPr kumimoji="0" lang="en-GB" sz="160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745876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10EBAA-92EB-4343-B6D5-25298559C073}" type="slidenum">
              <a:rPr lang="en-GB" smtClean="0"/>
              <a:pPr/>
              <a:t>21</a:t>
            </a:fld>
            <a:endParaRPr lang="en-GB"/>
          </a:p>
        </p:txBody>
      </p:sp>
      <p:sp>
        <p:nvSpPr>
          <p:cNvPr id="4" name="Rectangle 3"/>
          <p:cNvSpPr/>
          <p:nvPr/>
        </p:nvSpPr>
        <p:spPr>
          <a:xfrm>
            <a:off x="267494" y="356870"/>
            <a:ext cx="6323012" cy="5345053"/>
          </a:xfrm>
          <a:prstGeom prst="rect">
            <a:avLst/>
          </a:prstGeom>
        </p:spPr>
        <p:txBody>
          <a:bodyPr wrap="square">
            <a:spAutoFit/>
          </a:bodyPr>
          <a:lstStyle/>
          <a:p>
            <a:pPr>
              <a:spcAft>
                <a:spcPts val="0"/>
              </a:spcAft>
            </a:pPr>
            <a:r>
              <a:rPr lang="en-US" altLang="en-US" sz="1400" b="1" i="1" dirty="0">
                <a:cs typeface="Arial" panose="020B0604020202020204" pitchFamily="34" charset="0"/>
              </a:rPr>
              <a:t>READING HOMEWORK </a:t>
            </a:r>
            <a:r>
              <a:rPr lang="en-US" altLang="en-US" sz="1400" b="1" dirty="0">
                <a:cs typeface="Arial" panose="020B0604020202020204" pitchFamily="34" charset="0"/>
              </a:rPr>
              <a:t>- </a:t>
            </a:r>
            <a:r>
              <a:rPr lang="en-GB" sz="1400" b="1" dirty="0">
                <a:ea typeface="Calibri" panose="020F0502020204030204" pitchFamily="34" charset="0"/>
                <a:cs typeface="Arial" panose="020B0604020202020204" pitchFamily="34" charset="0"/>
              </a:rPr>
              <a:t>'We never chose this': refugees use art to imagine a better world – in pictures.</a:t>
            </a:r>
          </a:p>
          <a:p>
            <a:pPr>
              <a:spcAft>
                <a:spcPts val="0"/>
              </a:spcAft>
            </a:pPr>
            <a:endParaRPr lang="en-GB" sz="1200" b="1" dirty="0">
              <a:ea typeface="Calibri" panose="020F0502020204030204" pitchFamily="34" charset="0"/>
              <a:cs typeface="Arial" panose="020B0604020202020204" pitchFamily="34" charset="0"/>
            </a:endParaRPr>
          </a:p>
          <a:p>
            <a:pPr>
              <a:spcAft>
                <a:spcPts val="800"/>
              </a:spcAft>
            </a:pPr>
            <a:r>
              <a:rPr lang="en-GB" sz="1200" dirty="0">
                <a:ea typeface="Calibri" panose="020F0502020204030204" pitchFamily="34" charset="0"/>
                <a:cs typeface="Arial" panose="020B0604020202020204" pitchFamily="34" charset="0"/>
              </a:rPr>
              <a:t>London will be the setting for a January exhibition and auction of art by people living in </a:t>
            </a:r>
            <a:r>
              <a:rPr lang="en-GB" sz="1200" dirty="0" err="1">
                <a:ea typeface="Calibri" panose="020F0502020204030204" pitchFamily="34" charset="0"/>
                <a:cs typeface="Arial" panose="020B0604020202020204" pitchFamily="34" charset="0"/>
              </a:rPr>
              <a:t>Moria</a:t>
            </a:r>
            <a:r>
              <a:rPr lang="en-GB" sz="1200" dirty="0">
                <a:ea typeface="Calibri" panose="020F0502020204030204" pitchFamily="34" charset="0"/>
                <a:cs typeface="Arial" panose="020B0604020202020204" pitchFamily="34" charset="0"/>
              </a:rPr>
              <a:t> camp, on the Greek island of Lesbos. The proceeds will go to the Hope Project, an initiative that promotes greater dignity for refugees and aims to transform the way they are seen.</a:t>
            </a:r>
          </a:p>
          <a:p>
            <a:pPr>
              <a:spcAft>
                <a:spcPts val="800"/>
              </a:spcAft>
            </a:pPr>
            <a:r>
              <a:rPr lang="en-GB" sz="1200" dirty="0">
                <a:ea typeface="Calibri" panose="020F0502020204030204" pitchFamily="34" charset="0"/>
                <a:cs typeface="Arial" panose="020B0604020202020204" pitchFamily="34" charset="0"/>
              </a:rPr>
              <a:t>Nine paintings will be exhibited in St James’s Church, Piccadilly, from 6 to 17 January 2020, while a charity auction will take place at Christie’s on 13 January.</a:t>
            </a:r>
          </a:p>
          <a:p>
            <a:r>
              <a:rPr lang="en-GB" sz="1200" dirty="0"/>
              <a:t>Pictured is a part of </a:t>
            </a:r>
            <a:r>
              <a:rPr lang="en-GB" sz="1200" dirty="0" err="1"/>
              <a:t>Moria</a:t>
            </a:r>
            <a:r>
              <a:rPr lang="en-GB" sz="1200" dirty="0"/>
              <a:t> refugee camp on the Greek island of Lesbos. In the distance is the Turkish coastline. In October, the </a:t>
            </a:r>
          </a:p>
          <a:p>
            <a:r>
              <a:rPr lang="en-GB" sz="1200" dirty="0"/>
              <a:t>UN said </a:t>
            </a:r>
            <a:r>
              <a:rPr lang="en-GB" sz="1200" dirty="0">
                <a:hlinkClick r:id="rId2"/>
              </a:rPr>
              <a:t>12,600 people were living </a:t>
            </a:r>
          </a:p>
          <a:p>
            <a:r>
              <a:rPr lang="en-GB" sz="1200" dirty="0">
                <a:hlinkClick r:id="rId2"/>
              </a:rPr>
              <a:t>in the camp</a:t>
            </a:r>
            <a:r>
              <a:rPr lang="en-GB" sz="1200" dirty="0"/>
              <a:t>, five times its capacity</a:t>
            </a:r>
          </a:p>
          <a:p>
            <a:r>
              <a:rPr lang="en-GB" sz="1200" dirty="0"/>
              <a:t>Photograph: Alessio Mamo</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b="1" dirty="0"/>
              <a:t>Below are a selection of the pieces of art that were exhibited. For each one read the explanation then …</a:t>
            </a:r>
          </a:p>
        </p:txBody>
      </p:sp>
      <p:pic>
        <p:nvPicPr>
          <p:cNvPr id="1026" name="Picture 2" descr="Moria refugee camp on the island of Lesbos, Greece">
            <a:extLst>
              <a:ext uri="{FF2B5EF4-FFF2-40B4-BE49-F238E27FC236}">
                <a16:creationId xmlns:a16="http://schemas.microsoft.com/office/drawing/2014/main" id="{A95F6BB1-D32B-468E-B18D-758A2F625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920" y="2360712"/>
            <a:ext cx="3939381" cy="2626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guim.co.uk/img/media/45002181a6f77c2ec41655d1ae0947e0c17a532d/0_0_6639_7978/master/6639.jpg?width=700&amp;quality=85&amp;auto=format&amp;fit=max&amp;s=14a95d90632f38fa7908255806909207">
            <a:extLst>
              <a:ext uri="{FF2B5EF4-FFF2-40B4-BE49-F238E27FC236}">
                <a16:creationId xmlns:a16="http://schemas.microsoft.com/office/drawing/2014/main" id="{C814691B-F856-4E34-8581-D6056ECC6E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5668020"/>
            <a:ext cx="3379436" cy="40601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D4EC38D-C17D-40A9-826E-F3A8C6AE31FD}"/>
              </a:ext>
            </a:extLst>
          </p:cNvPr>
          <p:cNvSpPr/>
          <p:nvPr/>
        </p:nvSpPr>
        <p:spPr>
          <a:xfrm>
            <a:off x="3797742" y="5668020"/>
            <a:ext cx="2908354" cy="3110723"/>
          </a:xfrm>
          <a:prstGeom prst="rect">
            <a:avLst/>
          </a:prstGeom>
        </p:spPr>
        <p:txBody>
          <a:bodyPr wrap="square">
            <a:spAutoFit/>
          </a:bodyPr>
          <a:lstStyle/>
          <a:p>
            <a:pPr>
              <a:lnSpc>
                <a:spcPct val="150000"/>
              </a:lnSpc>
            </a:pPr>
            <a:r>
              <a:rPr lang="en-GB" sz="1200" b="1" dirty="0"/>
              <a:t>Mirror of humanity, by Joseph </a:t>
            </a:r>
            <a:r>
              <a:rPr lang="en-GB" sz="1200" b="1" dirty="0" err="1"/>
              <a:t>Kangi</a:t>
            </a:r>
            <a:r>
              <a:rPr lang="en-GB" sz="1200" b="1" dirty="0"/>
              <a:t>, South Sudan, 2019</a:t>
            </a:r>
          </a:p>
          <a:p>
            <a:pPr>
              <a:lnSpc>
                <a:spcPct val="150000"/>
              </a:lnSpc>
            </a:pPr>
            <a:r>
              <a:rPr lang="en-GB" sz="1200" dirty="0"/>
              <a:t>‘The painting is about unity. People from different countries, different religions and different tribes need to accept each other. We need to put our hands together to build a better world, one that does not see colour or differences, only what unites us. We should see others as we see ourselves in the mirror, as human beings. Humanity should take precedence over everything’</a:t>
            </a:r>
          </a:p>
        </p:txBody>
      </p:sp>
    </p:spTree>
    <p:extLst>
      <p:ext uri="{BB962C8B-B14F-4D97-AF65-F5344CB8AC3E}">
        <p14:creationId xmlns:p14="http://schemas.microsoft.com/office/powerpoint/2010/main" val="1365843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97443B-277F-41F7-A638-4D53D3FC9CA0}"/>
              </a:ext>
            </a:extLst>
          </p:cNvPr>
          <p:cNvSpPr>
            <a:spLocks noGrp="1"/>
          </p:cNvSpPr>
          <p:nvPr>
            <p:ph type="sldNum" sz="quarter" idx="12"/>
          </p:nvPr>
        </p:nvSpPr>
        <p:spPr/>
        <p:txBody>
          <a:bodyPr/>
          <a:lstStyle/>
          <a:p>
            <a:fld id="{2910EBAA-92EB-4343-B6D5-25298559C073}" type="slidenum">
              <a:rPr lang="en-GB" smtClean="0"/>
              <a:pPr/>
              <a:t>22</a:t>
            </a:fld>
            <a:endParaRPr lang="en-GB"/>
          </a:p>
        </p:txBody>
      </p:sp>
      <p:pic>
        <p:nvPicPr>
          <p:cNvPr id="2050" name="Picture 2" descr="Dreams Lost by Atefeh Fayazie, from Afghanistan">
            <a:extLst>
              <a:ext uri="{FF2B5EF4-FFF2-40B4-BE49-F238E27FC236}">
                <a16:creationId xmlns:a16="http://schemas.microsoft.com/office/drawing/2014/main" id="{3C8110E2-2D0E-407C-9913-63F7E2C0A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040" y="128464"/>
            <a:ext cx="28575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D3FECC4-9A16-49E5-807D-14A67C28B476}"/>
              </a:ext>
            </a:extLst>
          </p:cNvPr>
          <p:cNvSpPr/>
          <p:nvPr/>
        </p:nvSpPr>
        <p:spPr>
          <a:xfrm>
            <a:off x="227980" y="703100"/>
            <a:ext cx="3429000" cy="2279727"/>
          </a:xfrm>
          <a:prstGeom prst="rect">
            <a:avLst/>
          </a:prstGeom>
        </p:spPr>
        <p:txBody>
          <a:bodyPr>
            <a:spAutoFit/>
          </a:bodyPr>
          <a:lstStyle/>
          <a:p>
            <a:pPr>
              <a:lnSpc>
                <a:spcPct val="150000"/>
              </a:lnSpc>
            </a:pPr>
            <a:r>
              <a:rPr lang="en-GB" sz="1200" b="1" dirty="0">
                <a:latin typeface="Guardian Egyptian Web"/>
              </a:rPr>
              <a:t>Dreams Lost, by </a:t>
            </a:r>
            <a:r>
              <a:rPr lang="en-GB" sz="1200" b="1" dirty="0" err="1">
                <a:latin typeface="Guardian Egyptian Web"/>
              </a:rPr>
              <a:t>Atefeh</a:t>
            </a:r>
            <a:r>
              <a:rPr lang="en-GB" sz="1200" b="1" dirty="0">
                <a:latin typeface="Guardian Egyptian Web"/>
              </a:rPr>
              <a:t> </a:t>
            </a:r>
            <a:r>
              <a:rPr lang="en-GB" sz="1200" b="1" dirty="0" err="1">
                <a:latin typeface="Guardian Egyptian Web"/>
              </a:rPr>
              <a:t>Fayazie</a:t>
            </a:r>
            <a:r>
              <a:rPr lang="en-GB" sz="1200" b="1" dirty="0">
                <a:latin typeface="Guardian Egyptian Web"/>
              </a:rPr>
              <a:t>, Afghanistan, 2019</a:t>
            </a:r>
          </a:p>
          <a:p>
            <a:pPr>
              <a:lnSpc>
                <a:spcPct val="150000"/>
              </a:lnSpc>
            </a:pPr>
            <a:r>
              <a:rPr lang="en-GB" sz="1200" dirty="0">
                <a:latin typeface="Guardian Text Sans Web"/>
              </a:rPr>
              <a:t>‘I have a family of five. I started my journey in [the] autumn of 2018, when we landed in Greece. I went to a wonderful art class, which gave me the opportunity to express my feelings by painting. This is one of my dreams – it shows a refugee who is struggling with death, and losing her dreams of coming to Europe to achieve her goals’</a:t>
            </a:r>
            <a:endParaRPr lang="en-GB" sz="1200" dirty="0"/>
          </a:p>
        </p:txBody>
      </p:sp>
      <p:sp>
        <p:nvSpPr>
          <p:cNvPr id="5" name="Rectangle 4">
            <a:extLst>
              <a:ext uri="{FF2B5EF4-FFF2-40B4-BE49-F238E27FC236}">
                <a16:creationId xmlns:a16="http://schemas.microsoft.com/office/drawing/2014/main" id="{75BF8B92-2FE2-445F-A320-E8EEB5CF5FDF}"/>
              </a:ext>
            </a:extLst>
          </p:cNvPr>
          <p:cNvSpPr/>
          <p:nvPr/>
        </p:nvSpPr>
        <p:spPr>
          <a:xfrm>
            <a:off x="3217540" y="3944888"/>
            <a:ext cx="3429000" cy="2556726"/>
          </a:xfrm>
          <a:prstGeom prst="rect">
            <a:avLst/>
          </a:prstGeom>
        </p:spPr>
        <p:txBody>
          <a:bodyPr>
            <a:spAutoFit/>
          </a:bodyPr>
          <a:lstStyle/>
          <a:p>
            <a:pPr>
              <a:lnSpc>
                <a:spcPct val="150000"/>
              </a:lnSpc>
            </a:pPr>
            <a:r>
              <a:rPr lang="en-GB" sz="1200" b="1" dirty="0">
                <a:latin typeface="Guardian Egyptian Web"/>
              </a:rPr>
              <a:t>No Voice, by Masoumeh Jafari, Afghanistan, 2019</a:t>
            </a:r>
          </a:p>
          <a:p>
            <a:pPr>
              <a:lnSpc>
                <a:spcPct val="150000"/>
              </a:lnSpc>
            </a:pPr>
            <a:r>
              <a:rPr lang="en-GB" sz="1200" dirty="0">
                <a:latin typeface="Guardian Text Sans Web"/>
              </a:rPr>
              <a:t>‘</a:t>
            </a:r>
            <a:r>
              <a:rPr lang="en-GB" sz="1200" dirty="0" err="1">
                <a:latin typeface="Guardian Text Sans Web"/>
              </a:rPr>
              <a:t>Setayesh</a:t>
            </a:r>
            <a:r>
              <a:rPr lang="en-GB" sz="1200" dirty="0">
                <a:latin typeface="Guardian Text Sans Web"/>
              </a:rPr>
              <a:t> was a little Afghan girl living in Iran as a refugee. She was kidnapped, raped and killed by an Iranian man. I was really upset about her and her family. There are many girls like </a:t>
            </a:r>
            <a:r>
              <a:rPr lang="en-GB" sz="1200" dirty="0" err="1">
                <a:latin typeface="Guardian Text Sans Web"/>
              </a:rPr>
              <a:t>Setayesh</a:t>
            </a:r>
            <a:r>
              <a:rPr lang="en-GB" sz="1200" dirty="0">
                <a:latin typeface="Guardian Text Sans Web"/>
              </a:rPr>
              <a:t> who had the same experiences and cry in silence because justice didn’t defend them. I decided to paint this picture to honour her memory, and show the pain and heartbreak I feel about what happened’</a:t>
            </a:r>
            <a:endParaRPr lang="en-GB" sz="1200" dirty="0"/>
          </a:p>
        </p:txBody>
      </p:sp>
      <p:pic>
        <p:nvPicPr>
          <p:cNvPr id="2054" name="Picture 6" descr="No Voice, by Masoumeh Jafari, from Afganistan">
            <a:extLst>
              <a:ext uri="{FF2B5EF4-FFF2-40B4-BE49-F238E27FC236}">
                <a16:creationId xmlns:a16="http://schemas.microsoft.com/office/drawing/2014/main" id="{18A539A7-E860-41D2-A175-FA0F9F1B1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3329074"/>
            <a:ext cx="2857500" cy="35433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oping to Survive, by Razieh Gholami from Afghanistan">
            <a:extLst>
              <a:ext uri="{FF2B5EF4-FFF2-40B4-BE49-F238E27FC236}">
                <a16:creationId xmlns:a16="http://schemas.microsoft.com/office/drawing/2014/main" id="{5758FF56-31B7-48A9-A1C9-6F99B49EE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1420" y="6960395"/>
            <a:ext cx="2857500" cy="2295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4A21D30-9534-40D9-A2FC-CD643E219806}"/>
              </a:ext>
            </a:extLst>
          </p:cNvPr>
          <p:cNvSpPr/>
          <p:nvPr/>
        </p:nvSpPr>
        <p:spPr>
          <a:xfrm>
            <a:off x="227980" y="7438030"/>
            <a:ext cx="3429000" cy="1725729"/>
          </a:xfrm>
          <a:prstGeom prst="rect">
            <a:avLst/>
          </a:prstGeom>
        </p:spPr>
        <p:txBody>
          <a:bodyPr>
            <a:spAutoFit/>
          </a:bodyPr>
          <a:lstStyle/>
          <a:p>
            <a:pPr>
              <a:lnSpc>
                <a:spcPct val="150000"/>
              </a:lnSpc>
            </a:pPr>
            <a:r>
              <a:rPr lang="en-GB" sz="1200" b="1" dirty="0">
                <a:latin typeface="Guardian Egyptian Web"/>
              </a:rPr>
              <a:t>Hoping To Survive, by </a:t>
            </a:r>
            <a:r>
              <a:rPr lang="en-GB" sz="1200" b="1" dirty="0" err="1">
                <a:latin typeface="Guardian Egyptian Web"/>
              </a:rPr>
              <a:t>Razieh</a:t>
            </a:r>
            <a:r>
              <a:rPr lang="en-GB" sz="1200" b="1" dirty="0">
                <a:latin typeface="Guardian Egyptian Web"/>
              </a:rPr>
              <a:t> </a:t>
            </a:r>
            <a:r>
              <a:rPr lang="en-GB" sz="1200" b="1" dirty="0" err="1">
                <a:latin typeface="Guardian Egyptian Web"/>
              </a:rPr>
              <a:t>Gholami</a:t>
            </a:r>
            <a:r>
              <a:rPr lang="en-GB" sz="1200" b="1" dirty="0">
                <a:latin typeface="Guardian Egyptian Web"/>
              </a:rPr>
              <a:t>, Afghanistan, 2019</a:t>
            </a:r>
          </a:p>
          <a:p>
            <a:pPr>
              <a:lnSpc>
                <a:spcPct val="150000"/>
              </a:lnSpc>
            </a:pPr>
            <a:r>
              <a:rPr lang="en-GB" sz="1200" dirty="0">
                <a:latin typeface="Guardian Text Sans Web"/>
              </a:rPr>
              <a:t>‘The journey to safety is hard. Europe doesn’t want refugees. We thought we had arrived to safety but Europe is trying to make us struggle more and send us back to danger’</a:t>
            </a:r>
            <a:endParaRPr lang="en-GB" sz="1200" dirty="0"/>
          </a:p>
        </p:txBody>
      </p:sp>
    </p:spTree>
    <p:extLst>
      <p:ext uri="{BB962C8B-B14F-4D97-AF65-F5344CB8AC3E}">
        <p14:creationId xmlns:p14="http://schemas.microsoft.com/office/powerpoint/2010/main" val="84637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23</a:t>
            </a:fld>
            <a:endParaRPr lang="en-GB"/>
          </a:p>
        </p:txBody>
      </p:sp>
      <p:sp>
        <p:nvSpPr>
          <p:cNvPr id="5" name="Rectangle 4"/>
          <p:cNvSpPr/>
          <p:nvPr/>
        </p:nvSpPr>
        <p:spPr>
          <a:xfrm>
            <a:off x="301774" y="3152800"/>
            <a:ext cx="6254452" cy="6138925"/>
          </a:xfrm>
          <a:prstGeom prst="rect">
            <a:avLst/>
          </a:prstGeom>
          <a:ln w="28575">
            <a:solidFill>
              <a:schemeClr val="tx1"/>
            </a:solidFill>
          </a:ln>
        </p:spPr>
        <p:txBody>
          <a:bodyPr wrap="square">
            <a:spAutoFit/>
          </a:bodyPr>
          <a:lstStyle/>
          <a:p>
            <a:pPr>
              <a:lnSpc>
                <a:spcPct val="200000"/>
              </a:lnSpc>
            </a:pPr>
            <a:r>
              <a:rPr lang="en-GB" sz="1100" b="1" dirty="0"/>
              <a:t>How does the art link to the article about Little Amal?</a:t>
            </a:r>
            <a:br>
              <a:rPr lang="en-GB" sz="1100" b="1" dirty="0"/>
            </a:br>
            <a:r>
              <a:rPr lang="en-GB" sz="1100" dirty="0"/>
              <a:t>………………………………………………………………………………………………………………………………………………………………………………………………………………………………………………………………………………………………………………………………………………………………………………………………………………………………………………………………………………………………………………</a:t>
            </a:r>
            <a:endParaRPr lang="en-GB" sz="1100" b="1" dirty="0"/>
          </a:p>
          <a:p>
            <a:pPr>
              <a:lnSpc>
                <a:spcPct val="200000"/>
              </a:lnSpc>
            </a:pPr>
            <a:r>
              <a:rPr lang="en-GB" sz="1100" b="1" dirty="0"/>
              <a:t>Which piece of art is your favourite and why?</a:t>
            </a:r>
          </a:p>
          <a:p>
            <a:pPr>
              <a:lnSpc>
                <a:spcPct val="200000"/>
              </a:lnSpc>
            </a:pPr>
            <a:r>
              <a:rPr lang="en-GB" sz="1100" dirty="0"/>
              <a:t>……………………………………………………………………………………………………………………………………………………………………………………………………………………………………………………………………………………………………………………………………………………………………………………………………………………………………………………………………………………………………………… ………………………………………………………………………………………………………………………………………………………………………………………………………………………………………………………………………………………………………………………………………………………………………………………………………………………………………………………………………………………………………………</a:t>
            </a:r>
          </a:p>
          <a:p>
            <a:pPr>
              <a:lnSpc>
                <a:spcPct val="200000"/>
              </a:lnSpc>
            </a:pPr>
            <a:r>
              <a:rPr lang="en-GB" sz="1100" b="1" dirty="0"/>
              <a:t>Why do you think people use art as a way to express themselves, especially when words might not be enough to explain a negative experience?</a:t>
            </a:r>
            <a:br>
              <a:rPr lang="en-GB" sz="1100" b="1" dirty="0"/>
            </a:br>
            <a:r>
              <a:rPr lang="en-GB" sz="1100" dirty="0"/>
              <a:t>……………………………………………………………………………………………………………………………………………………………………………………………………………………………………………………………………………………………………………………………………………………………………………………………………………………………………………………………………………………………………………… …………………………………………………………………………………………………………………………………………………………………………………………………………………………………………………………………………………………………………………………………………</a:t>
            </a:r>
            <a:endParaRPr lang="en-GB" sz="1100" b="1" dirty="0"/>
          </a:p>
        </p:txBody>
      </p:sp>
      <p:sp>
        <p:nvSpPr>
          <p:cNvPr id="6" name="Rectangle 5">
            <a:extLst>
              <a:ext uri="{FF2B5EF4-FFF2-40B4-BE49-F238E27FC236}">
                <a16:creationId xmlns:a16="http://schemas.microsoft.com/office/drawing/2014/main" id="{BB2FF877-40A1-4CE8-B0E6-EA5A803F5B7B}"/>
              </a:ext>
            </a:extLst>
          </p:cNvPr>
          <p:cNvSpPr/>
          <p:nvPr/>
        </p:nvSpPr>
        <p:spPr>
          <a:xfrm>
            <a:off x="301774" y="932510"/>
            <a:ext cx="6254452" cy="2076274"/>
          </a:xfrm>
          <a:prstGeom prst="rect">
            <a:avLst/>
          </a:prstGeom>
          <a:solidFill>
            <a:schemeClr val="bg1"/>
          </a:solidFill>
          <a:ln w="28575">
            <a:solidFill>
              <a:schemeClr val="tx1"/>
            </a:solidFill>
          </a:ln>
        </p:spPr>
        <p:txBody>
          <a:bodyPr wrap="square" lIns="91440" tIns="45720" rIns="91440" bIns="45720" anchor="t">
            <a:spAutoFit/>
          </a:bodyPr>
          <a:lstStyle/>
          <a:p>
            <a:pPr marL="0" lvl="1"/>
            <a:r>
              <a:rPr lang="en-GB" sz="1100" b="1" dirty="0"/>
              <a:t>Summary </a:t>
            </a:r>
            <a:r>
              <a:rPr lang="en-GB" sz="1100" i="1" dirty="0"/>
              <a:t>(What is the article about, what is its purpose of this article and why have the media outlet written about it?)</a:t>
            </a:r>
          </a:p>
          <a:p>
            <a:pPr marL="0" lvl="1">
              <a:lnSpc>
                <a:spcPct val="200000"/>
              </a:lnSpc>
            </a:pPr>
            <a:r>
              <a:rPr lang="en-GB" sz="1100" b="1" i="1" dirty="0"/>
              <a:t>...........................................................................................................................................................................................................................................................................................................................................................................................................................................................................................................................................................................................................................................................................................................................................................................................................................</a:t>
            </a:r>
          </a:p>
        </p:txBody>
      </p:sp>
      <p:sp>
        <p:nvSpPr>
          <p:cNvPr id="7" name="Rectangle 6">
            <a:extLst>
              <a:ext uri="{FF2B5EF4-FFF2-40B4-BE49-F238E27FC236}">
                <a16:creationId xmlns:a16="http://schemas.microsoft.com/office/drawing/2014/main" id="{2EFAFCD8-B695-4D30-ADFF-EB55B0017356}"/>
              </a:ext>
            </a:extLst>
          </p:cNvPr>
          <p:cNvSpPr/>
          <p:nvPr/>
        </p:nvSpPr>
        <p:spPr>
          <a:xfrm>
            <a:off x="272179" y="311227"/>
            <a:ext cx="6313642" cy="523220"/>
          </a:xfrm>
          <a:prstGeom prst="rect">
            <a:avLst/>
          </a:prstGeom>
        </p:spPr>
        <p:txBody>
          <a:bodyPr wrap="square">
            <a:spAutoFit/>
          </a:bodyPr>
          <a:lstStyle/>
          <a:p>
            <a:pPr>
              <a:spcAft>
                <a:spcPts val="0"/>
              </a:spcAft>
            </a:pPr>
            <a:r>
              <a:rPr lang="en-US" altLang="en-US" sz="1400" b="1" i="1" dirty="0">
                <a:cs typeface="Arial" panose="020B0604020202020204" pitchFamily="34" charset="0"/>
              </a:rPr>
              <a:t>READING HOMEWORK </a:t>
            </a:r>
            <a:r>
              <a:rPr lang="en-US" altLang="en-US" sz="1400" b="1" dirty="0">
                <a:cs typeface="Arial" panose="020B0604020202020204" pitchFamily="34" charset="0"/>
              </a:rPr>
              <a:t>- </a:t>
            </a:r>
            <a:r>
              <a:rPr lang="en-GB" sz="1400" b="1" dirty="0">
                <a:ea typeface="Calibri" panose="020F0502020204030204" pitchFamily="34" charset="0"/>
                <a:cs typeface="Arial" panose="020B0604020202020204" pitchFamily="34" charset="0"/>
              </a:rPr>
              <a:t>'We never chose this': refugees use art to imagine a better world – in pictures.</a:t>
            </a:r>
          </a:p>
        </p:txBody>
      </p:sp>
    </p:spTree>
    <p:extLst>
      <p:ext uri="{BB962C8B-B14F-4D97-AF65-F5344CB8AC3E}">
        <p14:creationId xmlns:p14="http://schemas.microsoft.com/office/powerpoint/2010/main" val="26062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914900" y="9394149"/>
            <a:ext cx="1600200" cy="527403"/>
          </a:xfrm>
        </p:spPr>
        <p:txBody>
          <a:bodyPr/>
          <a:lstStyle/>
          <a:p>
            <a:fld id="{2910EBAA-92EB-4343-B6D5-25298559C073}" type="slidenum">
              <a:rPr lang="en-GB" smtClean="0"/>
              <a:pPr/>
              <a:t>24</a:t>
            </a:fld>
            <a:endParaRPr lang="en-GB"/>
          </a:p>
        </p:txBody>
      </p:sp>
      <p:sp>
        <p:nvSpPr>
          <p:cNvPr id="5" name="Title 4">
            <a:extLst>
              <a:ext uri="{FF2B5EF4-FFF2-40B4-BE49-F238E27FC236}">
                <a16:creationId xmlns:a16="http://schemas.microsoft.com/office/drawing/2014/main" id="{6E073AFC-DB42-4D0B-8AC6-3F52197286AC}"/>
              </a:ext>
            </a:extLst>
          </p:cNvPr>
          <p:cNvSpPr>
            <a:spLocks noGrp="1"/>
          </p:cNvSpPr>
          <p:nvPr>
            <p:ph type="ctrTitle"/>
          </p:nvPr>
        </p:nvSpPr>
        <p:spPr>
          <a:xfrm>
            <a:off x="259346" y="197202"/>
            <a:ext cx="6420258" cy="692896"/>
          </a:xfrm>
        </p:spPr>
        <p:txBody>
          <a:bodyPr anchor="t">
            <a:normAutofit fontScale="90000"/>
          </a:bodyPr>
          <a:lstStyle/>
          <a:p>
            <a:pPr algn="l"/>
            <a:r>
              <a:rPr lang="en-US" sz="2200" dirty="0"/>
              <a:t>Week 4</a:t>
            </a:r>
            <a:br>
              <a:rPr lang="en-US" sz="1800" dirty="0"/>
            </a:br>
            <a:r>
              <a:rPr lang="en-US" altLang="en-US" sz="1800" b="1" dirty="0">
                <a:latin typeface="Arial" panose="020B0604020202020204" pitchFamily="34" charset="0"/>
                <a:cs typeface="Arial" panose="020B0604020202020204" pitchFamily="34" charset="0"/>
              </a:rPr>
              <a:t>Chapter 1 from </a:t>
            </a:r>
            <a:r>
              <a:rPr lang="en-US" altLang="en-US" sz="1800" b="1" i="1" dirty="0">
                <a:latin typeface="Arial" panose="020B0604020202020204" pitchFamily="34" charset="0"/>
                <a:cs typeface="Arial" panose="020B0604020202020204" pitchFamily="34" charset="0"/>
              </a:rPr>
              <a:t>The Hobbit </a:t>
            </a:r>
            <a:r>
              <a:rPr lang="en-US" altLang="en-US" sz="1800" b="1" dirty="0">
                <a:latin typeface="Arial" panose="020B0604020202020204" pitchFamily="34" charset="0"/>
                <a:cs typeface="Arial" panose="020B0604020202020204" pitchFamily="34" charset="0"/>
              </a:rPr>
              <a:t>by J. R. R. </a:t>
            </a:r>
            <a:br>
              <a:rPr lang="en-US" altLang="en-US" sz="1800" b="1" dirty="0">
                <a:latin typeface="Arial" panose="020B0604020202020204" pitchFamily="34" charset="0"/>
                <a:cs typeface="Arial" panose="020B0604020202020204" pitchFamily="34" charset="0"/>
              </a:rPr>
            </a:br>
            <a:r>
              <a:rPr lang="en-US" altLang="en-US" sz="1800" b="1" dirty="0">
                <a:latin typeface="Arial" panose="020B0604020202020204" pitchFamily="34" charset="0"/>
                <a:cs typeface="Arial" panose="020B0604020202020204" pitchFamily="34" charset="0"/>
              </a:rPr>
              <a:t>Tolkien </a:t>
            </a:r>
            <a:endParaRPr lang="en-US" dirty="0"/>
          </a:p>
        </p:txBody>
      </p:sp>
      <p:sp>
        <p:nvSpPr>
          <p:cNvPr id="6" name="TextBox 5">
            <a:extLst>
              <a:ext uri="{FF2B5EF4-FFF2-40B4-BE49-F238E27FC236}">
                <a16:creationId xmlns:a16="http://schemas.microsoft.com/office/drawing/2014/main" id="{0722EE83-9C36-4DE7-8D4E-7B9EAC4B6735}"/>
              </a:ext>
            </a:extLst>
          </p:cNvPr>
          <p:cNvSpPr txBox="1"/>
          <p:nvPr/>
        </p:nvSpPr>
        <p:spPr>
          <a:xfrm>
            <a:off x="301123" y="1031461"/>
            <a:ext cx="6255754" cy="705258"/>
          </a:xfrm>
          <a:prstGeom prst="rect">
            <a:avLst/>
          </a:prstGeom>
          <a:noFill/>
        </p:spPr>
        <p:txBody>
          <a:bodyPr wrap="square" rtlCol="0">
            <a:spAutoFit/>
          </a:bodyPr>
          <a:lstStyle/>
          <a:p>
            <a:pPr>
              <a:lnSpc>
                <a:spcPct val="150000"/>
              </a:lnSpc>
            </a:pPr>
            <a:r>
              <a:rPr lang="en-GB" sz="1400" b="1" dirty="0"/>
              <a:t>How many different mythical creatures do you      </a:t>
            </a:r>
            <a:br>
              <a:rPr lang="en-GB" sz="1400" b="1" dirty="0"/>
            </a:br>
            <a:r>
              <a:rPr lang="en-GB" sz="1400" b="1" dirty="0"/>
              <a:t>know? </a:t>
            </a:r>
            <a:endParaRPr lang="en-GB" sz="1200" i="1" dirty="0"/>
          </a:p>
        </p:txBody>
      </p:sp>
      <p:sp>
        <p:nvSpPr>
          <p:cNvPr id="7" name="TextBox 6">
            <a:extLst>
              <a:ext uri="{FF2B5EF4-FFF2-40B4-BE49-F238E27FC236}">
                <a16:creationId xmlns:a16="http://schemas.microsoft.com/office/drawing/2014/main" id="{4EAB69ED-0BF6-4C86-BA2D-79EAF01B96F0}"/>
              </a:ext>
            </a:extLst>
          </p:cNvPr>
          <p:cNvSpPr txBox="1"/>
          <p:nvPr/>
        </p:nvSpPr>
        <p:spPr>
          <a:xfrm>
            <a:off x="260648" y="4448944"/>
            <a:ext cx="6336704" cy="2256643"/>
          </a:xfrm>
          <a:prstGeom prst="rect">
            <a:avLst/>
          </a:prstGeom>
          <a:noFill/>
        </p:spPr>
        <p:txBody>
          <a:bodyPr wrap="square" rtlCol="0">
            <a:spAutoFit/>
          </a:bodyPr>
          <a:lstStyle/>
          <a:p>
            <a:pPr>
              <a:lnSpc>
                <a:spcPct val="200000"/>
              </a:lnSpc>
            </a:pPr>
            <a:r>
              <a:rPr lang="en-GB" sz="1200" i="1" dirty="0"/>
              <a:t>......................................................................................................................................................................................................................................................................................................................................................................................................................................................................................................................................................................................................................................................................................................................................................................................................................................................................................................................................................................................................</a:t>
            </a:r>
          </a:p>
        </p:txBody>
      </p:sp>
      <p:sp>
        <p:nvSpPr>
          <p:cNvPr id="8" name="TextBox 7">
            <a:extLst>
              <a:ext uri="{FF2B5EF4-FFF2-40B4-BE49-F238E27FC236}">
                <a16:creationId xmlns:a16="http://schemas.microsoft.com/office/drawing/2014/main" id="{C7BB8380-FAB7-4E09-8306-4F32C33F225E}"/>
              </a:ext>
            </a:extLst>
          </p:cNvPr>
          <p:cNvSpPr txBox="1"/>
          <p:nvPr/>
        </p:nvSpPr>
        <p:spPr>
          <a:xfrm>
            <a:off x="259346" y="7026943"/>
            <a:ext cx="6336704" cy="2256643"/>
          </a:xfrm>
          <a:prstGeom prst="rect">
            <a:avLst/>
          </a:prstGeom>
          <a:noFill/>
        </p:spPr>
        <p:txBody>
          <a:bodyPr wrap="square" rtlCol="0">
            <a:spAutoFit/>
          </a:bodyPr>
          <a:lstStyle/>
          <a:p>
            <a:pPr>
              <a:lnSpc>
                <a:spcPct val="200000"/>
              </a:lnSpc>
            </a:pPr>
            <a:r>
              <a:rPr lang="en-GB" sz="1200" i="1" dirty="0"/>
              <a:t>......................................................................................................................................................................................................................................................................................................................................................................................................................................................................................................................................................................................................................................................................................................................................................................................................................................................................................................................................................................................................</a:t>
            </a:r>
          </a:p>
        </p:txBody>
      </p:sp>
      <p:pic>
        <p:nvPicPr>
          <p:cNvPr id="9" name="Picture 8" descr="activating knowledge.png">
            <a:extLst>
              <a:ext uri="{FF2B5EF4-FFF2-40B4-BE49-F238E27FC236}">
                <a16:creationId xmlns:a16="http://schemas.microsoft.com/office/drawing/2014/main" id="{C370F1EE-0E10-4F30-9DE0-34AF8032D67D}"/>
              </a:ext>
            </a:extLst>
          </p:cNvPr>
          <p:cNvPicPr>
            <a:picLocks noChangeAspect="1"/>
          </p:cNvPicPr>
          <p:nvPr/>
        </p:nvPicPr>
        <p:blipFill>
          <a:blip r:embed="rId2" cstate="print"/>
          <a:stretch>
            <a:fillRect/>
          </a:stretch>
        </p:blipFill>
        <p:spPr>
          <a:xfrm>
            <a:off x="188640" y="8769424"/>
            <a:ext cx="1097002" cy="1025338"/>
          </a:xfrm>
          <a:prstGeom prst="rect">
            <a:avLst/>
          </a:prstGeom>
        </p:spPr>
      </p:pic>
      <p:sp>
        <p:nvSpPr>
          <p:cNvPr id="2" name="Rectangle 1">
            <a:extLst>
              <a:ext uri="{FF2B5EF4-FFF2-40B4-BE49-F238E27FC236}">
                <a16:creationId xmlns:a16="http://schemas.microsoft.com/office/drawing/2014/main" id="{B292D25B-31A8-4837-87B0-6AD01C31386D}"/>
              </a:ext>
            </a:extLst>
          </p:cNvPr>
          <p:cNvSpPr/>
          <p:nvPr/>
        </p:nvSpPr>
        <p:spPr>
          <a:xfrm>
            <a:off x="301123" y="4016896"/>
            <a:ext cx="6255754" cy="523220"/>
          </a:xfrm>
          <a:prstGeom prst="rect">
            <a:avLst/>
          </a:prstGeom>
        </p:spPr>
        <p:txBody>
          <a:bodyPr wrap="square">
            <a:spAutoFit/>
          </a:bodyPr>
          <a:lstStyle/>
          <a:p>
            <a:r>
              <a:rPr lang="en-GB" sz="1400" b="1" dirty="0"/>
              <a:t>What kind of things could a writer do to show a character’s personality in a story without explicitly telling the reader what they’re like? </a:t>
            </a:r>
            <a:endParaRPr lang="en-GB" sz="1400" dirty="0"/>
          </a:p>
        </p:txBody>
      </p:sp>
      <p:sp>
        <p:nvSpPr>
          <p:cNvPr id="10" name="Rectangle 9">
            <a:extLst>
              <a:ext uri="{FF2B5EF4-FFF2-40B4-BE49-F238E27FC236}">
                <a16:creationId xmlns:a16="http://schemas.microsoft.com/office/drawing/2014/main" id="{19A5E0B6-B9B2-4780-BE58-A554402E5F5D}"/>
              </a:ext>
            </a:extLst>
          </p:cNvPr>
          <p:cNvSpPr/>
          <p:nvPr/>
        </p:nvSpPr>
        <p:spPr>
          <a:xfrm>
            <a:off x="301123" y="6825208"/>
            <a:ext cx="6255754" cy="307777"/>
          </a:xfrm>
          <a:prstGeom prst="rect">
            <a:avLst/>
          </a:prstGeom>
        </p:spPr>
        <p:txBody>
          <a:bodyPr wrap="square">
            <a:spAutoFit/>
          </a:bodyPr>
          <a:lstStyle/>
          <a:p>
            <a:r>
              <a:rPr lang="en-GB" sz="1400" b="1" dirty="0"/>
              <a:t>What else do you think engages people in fantasy stories?</a:t>
            </a:r>
            <a:endParaRPr lang="en-GB" sz="1400" dirty="0"/>
          </a:p>
        </p:txBody>
      </p:sp>
      <p:pic>
        <p:nvPicPr>
          <p:cNvPr id="4098" name="Picture 2" descr="Bilbo Baggins | The One Wiki to Rule Them All | Fandom">
            <a:extLst>
              <a:ext uri="{FF2B5EF4-FFF2-40B4-BE49-F238E27FC236}">
                <a16:creationId xmlns:a16="http://schemas.microsoft.com/office/drawing/2014/main" id="{E7DBA59E-7B20-444C-87CA-72A47A2E06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9671" y="401392"/>
            <a:ext cx="2521085" cy="188731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6CB0CF0-7401-4092-9BEE-105291573544}"/>
              </a:ext>
            </a:extLst>
          </p:cNvPr>
          <p:cNvSpPr/>
          <p:nvPr/>
        </p:nvSpPr>
        <p:spPr>
          <a:xfrm>
            <a:off x="301618" y="1546626"/>
            <a:ext cx="6349137" cy="2414828"/>
          </a:xfrm>
          <a:prstGeom prst="rect">
            <a:avLst/>
          </a:prstGeom>
        </p:spPr>
        <p:txBody>
          <a:bodyPr wrap="square">
            <a:spAutoFit/>
          </a:bodyPr>
          <a:lstStyle/>
          <a:p>
            <a:pPr>
              <a:lnSpc>
                <a:spcPct val="200000"/>
              </a:lnSpc>
            </a:pPr>
            <a:r>
              <a:rPr lang="en-GB" sz="1100" i="1" dirty="0"/>
              <a:t>........................................................................................................</a:t>
            </a:r>
            <a:br>
              <a:rPr lang="en-GB" sz="1100" i="1" dirty="0"/>
            </a:br>
            <a:r>
              <a:rPr lang="en-GB" sz="1100" i="1" dirty="0"/>
              <a:t>................................................................................………………………</a:t>
            </a:r>
            <a:br>
              <a:rPr lang="en-GB" sz="1100" i="1" dirty="0"/>
            </a:br>
            <a:r>
              <a:rPr lang="en-GB" sz="1100" i="1" dirty="0"/>
              <a:t>……………………………..................................................................................................................................................................................................................................................................................................................................................................................................................................................................................................................................................................................................................................................................................................................................................................................................................................................................................</a:t>
            </a:r>
            <a:endParaRPr lang="en-GB" sz="1100" dirty="0"/>
          </a:p>
        </p:txBody>
      </p:sp>
    </p:spTree>
    <p:extLst>
      <p:ext uri="{BB962C8B-B14F-4D97-AF65-F5344CB8AC3E}">
        <p14:creationId xmlns:p14="http://schemas.microsoft.com/office/powerpoint/2010/main" val="1541274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25</a:t>
            </a:fld>
            <a:endParaRPr lang="en-GB"/>
          </a:p>
        </p:txBody>
      </p:sp>
      <p:sp>
        <p:nvSpPr>
          <p:cNvPr id="6" name="Rectangle 5"/>
          <p:cNvSpPr/>
          <p:nvPr/>
        </p:nvSpPr>
        <p:spPr>
          <a:xfrm>
            <a:off x="332656" y="213246"/>
            <a:ext cx="3528392" cy="340671"/>
          </a:xfrm>
          <a:prstGeom prst="rect">
            <a:avLst/>
          </a:prstGeom>
        </p:spPr>
        <p:txBody>
          <a:bodyPr wrap="square">
            <a:spAutoFit/>
          </a:bodyPr>
          <a:lstStyle/>
          <a:p>
            <a:pPr>
              <a:lnSpc>
                <a:spcPct val="150000"/>
              </a:lnSpc>
            </a:pPr>
            <a:endParaRPr lang="en-GB" sz="1200" dirty="0"/>
          </a:p>
        </p:txBody>
      </p:sp>
      <p:sp>
        <p:nvSpPr>
          <p:cNvPr id="31746" name="AutoShape 2" descr="QR code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 name="Rectangle 1">
            <a:extLst>
              <a:ext uri="{FF2B5EF4-FFF2-40B4-BE49-F238E27FC236}">
                <a16:creationId xmlns:a16="http://schemas.microsoft.com/office/drawing/2014/main" id="{62624C67-BA68-4F1D-8CB0-9FBC73EDFC37}"/>
              </a:ext>
            </a:extLst>
          </p:cNvPr>
          <p:cNvSpPr/>
          <p:nvPr/>
        </p:nvSpPr>
        <p:spPr>
          <a:xfrm>
            <a:off x="155575" y="128464"/>
            <a:ext cx="6546849" cy="9368783"/>
          </a:xfrm>
          <a:prstGeom prst="rect">
            <a:avLst/>
          </a:prstGeom>
        </p:spPr>
        <p:txBody>
          <a:bodyPr wrap="square">
            <a:spAutoFit/>
          </a:bodyPr>
          <a:lstStyle/>
          <a:p>
            <a:pPr>
              <a:lnSpc>
                <a:spcPct val="150000"/>
              </a:lnSpc>
              <a:spcAft>
                <a:spcPts val="800"/>
              </a:spcAft>
            </a:pPr>
            <a:r>
              <a:rPr lang="en-US" altLang="en-US" sz="1600" b="1" dirty="0">
                <a:latin typeface="Arial" panose="020B0604020202020204" pitchFamily="34" charset="0"/>
                <a:cs typeface="Arial" panose="020B0604020202020204" pitchFamily="34" charset="0"/>
              </a:rPr>
              <a:t>Excerpt from </a:t>
            </a:r>
            <a:r>
              <a:rPr lang="en-US" altLang="en-US" sz="1600" b="1" i="1" dirty="0">
                <a:latin typeface="Arial" panose="020B0604020202020204" pitchFamily="34" charset="0"/>
                <a:cs typeface="Arial" panose="020B0604020202020204" pitchFamily="34" charset="0"/>
              </a:rPr>
              <a:t>The Hobbit </a:t>
            </a:r>
            <a:r>
              <a:rPr lang="en-US" altLang="en-US" sz="1600" b="1" dirty="0">
                <a:latin typeface="Arial" panose="020B0604020202020204" pitchFamily="34" charset="0"/>
                <a:cs typeface="Arial" panose="020B0604020202020204" pitchFamily="34" charset="0"/>
              </a:rPr>
              <a:t>by J. R. R. Tolkien </a:t>
            </a:r>
          </a:p>
          <a:p>
            <a:pPr>
              <a:lnSpc>
                <a:spcPct val="150000"/>
              </a:lnSpc>
              <a:spcAft>
                <a:spcPts val="800"/>
              </a:spcAft>
            </a:pPr>
            <a:r>
              <a:rPr lang="en-GB" sz="1200" b="1" dirty="0">
                <a:latin typeface="Calibri" panose="020F0502020204030204" pitchFamily="34" charset="0"/>
                <a:ea typeface="Calibri" panose="020F0502020204030204" pitchFamily="34" charset="0"/>
                <a:cs typeface="Times New Roman" panose="02020603050405020304" pitchFamily="18" charset="0"/>
              </a:rPr>
              <a:t>Chapter I - An Unexpected Party</a:t>
            </a:r>
          </a:p>
          <a:p>
            <a:pPr>
              <a:lnSpc>
                <a:spcPct val="200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In a hole in the ground there lived a hobbit. Not a nasty, dirty, wet hole, filled with the ends of worms and an oozy smell, nor yet a dry, bare, sandy hole with nothing in it to sit down on or to eat: it was a hobbit­hole, and that means comfort.</a:t>
            </a:r>
          </a:p>
          <a:p>
            <a:pPr>
              <a:lnSpc>
                <a:spcPct val="200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It had a perfectly round door like a porthole, painted green, with a shiny yellow brass knob in the exact middle. The door opened on to a tube-shaped hall like a tunnel: a very comfortable tunnel without smoke, with panelled walls, and floors tiled and carpeted, provided with polished chairs, and lots and lots of pegs for hats and coats ­ the hobbit was fond of visitors. The tunnel wound on and on, going fairly but not quite straight into the side of the hill ­ The Hill, as all the people for many miles round called it ­ and many little round doors opened out of it, first on one side and then on another. No going upstairs for the hobbit: bedrooms, bathrooms, cellars, pantries (lots of these), wardrobes (he had whole rooms devoted to clothes), kitchens, Dining-­rooms, all were on the same floor, and indeed on the same passage. The best rooms were all on the left­-hand side (going in), for these were the only ones to have windows, deep­-set round windows looking over his garden and meadows beyond, sloping down to the river.</a:t>
            </a:r>
          </a:p>
          <a:p>
            <a:pPr>
              <a:lnSpc>
                <a:spcPct val="150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This hobbit was a very well-to-do hobbit, and his name was Baggins. The </a:t>
            </a:r>
            <a:r>
              <a:rPr lang="en-GB" sz="1200" dirty="0" err="1">
                <a:latin typeface="Calibri" panose="020F0502020204030204" pitchFamily="34" charset="0"/>
                <a:ea typeface="Calibri" panose="020F0502020204030204" pitchFamily="34" charset="0"/>
                <a:cs typeface="Times New Roman" panose="02020603050405020304" pitchFamily="18" charset="0"/>
              </a:rPr>
              <a:t>Bagginses</a:t>
            </a:r>
            <a:r>
              <a:rPr lang="en-GB" sz="1200" dirty="0">
                <a:latin typeface="Calibri" panose="020F0502020204030204" pitchFamily="34" charset="0"/>
                <a:ea typeface="Calibri" panose="020F0502020204030204" pitchFamily="34" charset="0"/>
                <a:cs typeface="Times New Roman" panose="02020603050405020304" pitchFamily="18" charset="0"/>
              </a:rPr>
              <a:t> had lived in the neighbourhood of The Hill for time out of mind, and people considered them very respectable, not only because most of them were rich, but also because they never had any adventures or did anything unexpected: you could tell what a Baggins would say on any question without the bother of asking him. This is a story of how a Baggins had an adventure, found himself doing and saying things altogether unexpected. He may have lost the neighbours' respect, but he gained well, you will see whether he gained anything in the end.</a:t>
            </a:r>
          </a:p>
          <a:p>
            <a:pPr>
              <a:lnSpc>
                <a:spcPct val="150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The mother of our particular hobbit … what is a hobbit? I suppose hobbits need some</a:t>
            </a:r>
          </a:p>
          <a:p>
            <a:pPr>
              <a:lnSpc>
                <a:spcPct val="150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description nowadays, since they have become rare and shy of the Big People, as they call us.</a:t>
            </a:r>
          </a:p>
          <a:p>
            <a:pPr>
              <a:lnSpc>
                <a:spcPct val="150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They are (or were) a little people, about half our height, and smaller than the bearded Dwarves.</a:t>
            </a:r>
          </a:p>
        </p:txBody>
      </p:sp>
    </p:spTree>
    <p:extLst>
      <p:ext uri="{BB962C8B-B14F-4D97-AF65-F5344CB8AC3E}">
        <p14:creationId xmlns:p14="http://schemas.microsoft.com/office/powerpoint/2010/main" val="830134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26</a:t>
            </a:fld>
            <a:endParaRPr lang="en-GB"/>
          </a:p>
        </p:txBody>
      </p:sp>
      <p:sp>
        <p:nvSpPr>
          <p:cNvPr id="31746" name="AutoShape 2" descr="QR code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 name="Rectangle 1">
            <a:extLst>
              <a:ext uri="{FF2B5EF4-FFF2-40B4-BE49-F238E27FC236}">
                <a16:creationId xmlns:a16="http://schemas.microsoft.com/office/drawing/2014/main" id="{62624C67-BA68-4F1D-8CB0-9FBC73EDFC37}"/>
              </a:ext>
            </a:extLst>
          </p:cNvPr>
          <p:cNvSpPr/>
          <p:nvPr/>
        </p:nvSpPr>
        <p:spPr>
          <a:xfrm>
            <a:off x="401638" y="442984"/>
            <a:ext cx="6054725" cy="9214895"/>
          </a:xfrm>
          <a:prstGeom prst="rect">
            <a:avLst/>
          </a:prstGeom>
        </p:spPr>
        <p:txBody>
          <a:bodyPr wrap="square">
            <a:spAutoFit/>
          </a:bodyPr>
          <a:lstStyle/>
          <a:p>
            <a:pPr>
              <a:lnSpc>
                <a:spcPct val="150000"/>
              </a:lnSpc>
              <a:spcAft>
                <a:spcPts val="800"/>
              </a:spcAft>
            </a:pPr>
            <a:r>
              <a:rPr lang="en-GB" sz="1200" dirty="0">
                <a:ea typeface="Calibri" panose="020F0502020204030204" pitchFamily="34" charset="0"/>
                <a:cs typeface="Times New Roman" panose="02020603050405020304" pitchFamily="18" charset="0"/>
              </a:rPr>
              <a:t>Hobbits have no beards. There is little or no magic about them, except the ordinary everyday</a:t>
            </a:r>
          </a:p>
          <a:p>
            <a:pPr>
              <a:lnSpc>
                <a:spcPct val="150000"/>
              </a:lnSpc>
              <a:spcAft>
                <a:spcPts val="800"/>
              </a:spcAft>
            </a:pPr>
            <a:r>
              <a:rPr lang="en-GB" sz="1200" dirty="0">
                <a:ea typeface="Calibri" panose="020F0502020204030204" pitchFamily="34" charset="0"/>
                <a:cs typeface="Times New Roman" panose="02020603050405020304" pitchFamily="18" charset="0"/>
              </a:rPr>
              <a:t>sort which helps them to disappear quietly and quickly when large stupid folk like you and me</a:t>
            </a:r>
          </a:p>
          <a:p>
            <a:pPr>
              <a:lnSpc>
                <a:spcPct val="150000"/>
              </a:lnSpc>
              <a:spcAft>
                <a:spcPts val="800"/>
              </a:spcAft>
            </a:pPr>
            <a:r>
              <a:rPr lang="en-GB" sz="1200" dirty="0">
                <a:ea typeface="Calibri" panose="020F0502020204030204" pitchFamily="34" charset="0"/>
                <a:cs typeface="Times New Roman" panose="02020603050405020304" pitchFamily="18" charset="0"/>
              </a:rPr>
              <a:t>come blundering along, making a noise like elephants which they can hear a mile off. They are</a:t>
            </a:r>
          </a:p>
          <a:p>
            <a:pPr>
              <a:lnSpc>
                <a:spcPct val="150000"/>
              </a:lnSpc>
              <a:spcAft>
                <a:spcPts val="800"/>
              </a:spcAft>
            </a:pPr>
            <a:r>
              <a:rPr lang="en-GB" sz="1200" dirty="0">
                <a:ea typeface="Calibri" panose="020F0502020204030204" pitchFamily="34" charset="0"/>
                <a:cs typeface="Times New Roman" panose="02020603050405020304" pitchFamily="18" charset="0"/>
              </a:rPr>
              <a:t>inclined to be at in the stomach; they dress in bright colours (chiefly green and yellow); wear</a:t>
            </a:r>
          </a:p>
          <a:p>
            <a:pPr>
              <a:lnSpc>
                <a:spcPct val="150000"/>
              </a:lnSpc>
              <a:spcAft>
                <a:spcPts val="800"/>
              </a:spcAft>
            </a:pPr>
            <a:r>
              <a:rPr lang="en-GB" sz="1200" dirty="0">
                <a:ea typeface="Calibri" panose="020F0502020204030204" pitchFamily="34" charset="0"/>
                <a:cs typeface="Times New Roman" panose="02020603050405020304" pitchFamily="18" charset="0"/>
              </a:rPr>
              <a:t>no shoes, because their feet grow natural leathery soles and thick warm brown hair like the</a:t>
            </a:r>
          </a:p>
          <a:p>
            <a:pPr>
              <a:lnSpc>
                <a:spcPct val="150000"/>
              </a:lnSpc>
              <a:spcAft>
                <a:spcPts val="800"/>
              </a:spcAft>
            </a:pPr>
            <a:r>
              <a:rPr lang="en-GB" sz="1200" dirty="0">
                <a:ea typeface="Calibri" panose="020F0502020204030204" pitchFamily="34" charset="0"/>
                <a:cs typeface="Times New Roman" panose="02020603050405020304" pitchFamily="18" charset="0"/>
              </a:rPr>
              <a:t>stuff on their heads (which is curly); have long clever brown fingers, good-natured faces, and</a:t>
            </a:r>
          </a:p>
          <a:p>
            <a:pPr>
              <a:lnSpc>
                <a:spcPct val="150000"/>
              </a:lnSpc>
              <a:spcAft>
                <a:spcPts val="800"/>
              </a:spcAft>
            </a:pPr>
            <a:r>
              <a:rPr lang="en-GB" sz="1200" dirty="0">
                <a:ea typeface="Calibri" panose="020F0502020204030204" pitchFamily="34" charset="0"/>
                <a:cs typeface="Times New Roman" panose="02020603050405020304" pitchFamily="18" charset="0"/>
              </a:rPr>
              <a:t>laugh deep fruity laughs (especially after dinner, which they have twice a day when they can</a:t>
            </a:r>
          </a:p>
          <a:p>
            <a:pPr>
              <a:lnSpc>
                <a:spcPct val="150000"/>
              </a:lnSpc>
              <a:spcAft>
                <a:spcPts val="800"/>
              </a:spcAft>
            </a:pPr>
            <a:r>
              <a:rPr lang="en-GB" sz="1200" dirty="0">
                <a:ea typeface="Calibri" panose="020F0502020204030204" pitchFamily="34" charset="0"/>
                <a:cs typeface="Times New Roman" panose="02020603050405020304" pitchFamily="18" charset="0"/>
              </a:rPr>
              <a:t>get it). Now you know enough to go on with. As I was saying, the mother of this hobbit ­ of</a:t>
            </a:r>
          </a:p>
          <a:p>
            <a:pPr>
              <a:lnSpc>
                <a:spcPct val="150000"/>
              </a:lnSpc>
              <a:spcAft>
                <a:spcPts val="800"/>
              </a:spcAft>
            </a:pPr>
            <a:r>
              <a:rPr lang="en-GB" sz="1200" dirty="0">
                <a:ea typeface="Calibri" panose="020F0502020204030204" pitchFamily="34" charset="0"/>
                <a:cs typeface="Times New Roman" panose="02020603050405020304" pitchFamily="18" charset="0"/>
              </a:rPr>
              <a:t>Bilbo Baggins, that is ­ was the fabulous Belladonna Took, one of the three remarkable</a:t>
            </a:r>
          </a:p>
          <a:p>
            <a:pPr>
              <a:lnSpc>
                <a:spcPct val="150000"/>
              </a:lnSpc>
              <a:spcAft>
                <a:spcPts val="800"/>
              </a:spcAft>
            </a:pPr>
            <a:r>
              <a:rPr lang="en-GB" sz="1200" dirty="0">
                <a:ea typeface="Calibri" panose="020F0502020204030204" pitchFamily="34" charset="0"/>
                <a:cs typeface="Times New Roman" panose="02020603050405020304" pitchFamily="18" charset="0"/>
              </a:rPr>
              <a:t>daughters of the Old Took, head of the hobbits who lived across The Water, the small river that</a:t>
            </a:r>
          </a:p>
          <a:p>
            <a:pPr>
              <a:lnSpc>
                <a:spcPct val="150000"/>
              </a:lnSpc>
              <a:spcAft>
                <a:spcPts val="800"/>
              </a:spcAft>
            </a:pPr>
            <a:r>
              <a:rPr lang="en-GB" sz="1200" dirty="0">
                <a:ea typeface="Calibri" panose="020F0502020204030204" pitchFamily="34" charset="0"/>
                <a:cs typeface="Times New Roman" panose="02020603050405020304" pitchFamily="18" charset="0"/>
              </a:rPr>
              <a:t>ran at the foot of The Hill. It was often said (in other families) that long ago one of the Took</a:t>
            </a:r>
          </a:p>
          <a:p>
            <a:pPr>
              <a:lnSpc>
                <a:spcPct val="150000"/>
              </a:lnSpc>
              <a:spcAft>
                <a:spcPts val="800"/>
              </a:spcAft>
            </a:pPr>
            <a:r>
              <a:rPr lang="en-GB" sz="1200" dirty="0">
                <a:ea typeface="Calibri" panose="020F0502020204030204" pitchFamily="34" charset="0"/>
                <a:cs typeface="Times New Roman" panose="02020603050405020304" pitchFamily="18" charset="0"/>
              </a:rPr>
              <a:t>ancestors must have taken a fairy wife. That was, of course, absurd, but certainly there was</a:t>
            </a:r>
          </a:p>
          <a:p>
            <a:pPr>
              <a:lnSpc>
                <a:spcPct val="150000"/>
              </a:lnSpc>
              <a:spcAft>
                <a:spcPts val="800"/>
              </a:spcAft>
            </a:pPr>
            <a:r>
              <a:rPr lang="en-GB" sz="1200" dirty="0">
                <a:ea typeface="Calibri" panose="020F0502020204030204" pitchFamily="34" charset="0"/>
                <a:cs typeface="Times New Roman" panose="02020603050405020304" pitchFamily="18" charset="0"/>
              </a:rPr>
              <a:t>still something not entirely hobbit­like about them, ­ and once in a while members of the</a:t>
            </a:r>
          </a:p>
          <a:p>
            <a:pPr>
              <a:lnSpc>
                <a:spcPct val="150000"/>
              </a:lnSpc>
              <a:spcAft>
                <a:spcPts val="800"/>
              </a:spcAft>
            </a:pPr>
            <a:r>
              <a:rPr lang="en-GB" sz="1200" dirty="0">
                <a:ea typeface="Calibri" panose="020F0502020204030204" pitchFamily="34" charset="0"/>
                <a:cs typeface="Times New Roman" panose="02020603050405020304" pitchFamily="18" charset="0"/>
              </a:rPr>
              <a:t>Took clan would go and have adventures. They discreetly disappeared, and the family hushed</a:t>
            </a:r>
          </a:p>
          <a:p>
            <a:pPr>
              <a:lnSpc>
                <a:spcPct val="150000"/>
              </a:lnSpc>
              <a:spcAft>
                <a:spcPts val="800"/>
              </a:spcAft>
            </a:pPr>
            <a:r>
              <a:rPr lang="en-GB" sz="1200" dirty="0">
                <a:ea typeface="Calibri" panose="020F0502020204030204" pitchFamily="34" charset="0"/>
                <a:cs typeface="Times New Roman" panose="02020603050405020304" pitchFamily="18" charset="0"/>
              </a:rPr>
              <a:t>it up; but the fact remained that the </a:t>
            </a:r>
            <a:r>
              <a:rPr lang="en-GB" sz="1200" dirty="0" err="1">
                <a:ea typeface="Calibri" panose="020F0502020204030204" pitchFamily="34" charset="0"/>
                <a:cs typeface="Times New Roman" panose="02020603050405020304" pitchFamily="18" charset="0"/>
              </a:rPr>
              <a:t>Tooks</a:t>
            </a:r>
            <a:r>
              <a:rPr lang="en-GB" sz="1200" dirty="0">
                <a:ea typeface="Calibri" panose="020F0502020204030204" pitchFamily="34" charset="0"/>
                <a:cs typeface="Times New Roman" panose="02020603050405020304" pitchFamily="18" charset="0"/>
              </a:rPr>
              <a:t> were not as respectable as the Bagginses, though</a:t>
            </a:r>
          </a:p>
          <a:p>
            <a:pPr>
              <a:lnSpc>
                <a:spcPct val="150000"/>
              </a:lnSpc>
              <a:spcAft>
                <a:spcPts val="800"/>
              </a:spcAft>
            </a:pPr>
            <a:r>
              <a:rPr lang="en-GB" sz="1200" dirty="0">
                <a:ea typeface="Calibri" panose="020F0502020204030204" pitchFamily="34" charset="0"/>
                <a:cs typeface="Times New Roman" panose="02020603050405020304" pitchFamily="18" charset="0"/>
              </a:rPr>
              <a:t>they were undoubtedly richer. Not that Belladonna Took ever had any adventures after she</a:t>
            </a:r>
          </a:p>
          <a:p>
            <a:pPr>
              <a:lnSpc>
                <a:spcPct val="150000"/>
              </a:lnSpc>
              <a:spcAft>
                <a:spcPts val="800"/>
              </a:spcAft>
            </a:pPr>
            <a:r>
              <a:rPr lang="en-GB" sz="1200" dirty="0">
                <a:ea typeface="Calibri" panose="020F0502020204030204" pitchFamily="34" charset="0"/>
                <a:cs typeface="Times New Roman" panose="02020603050405020304" pitchFamily="18" charset="0"/>
              </a:rPr>
              <a:t>became Mrs. </a:t>
            </a:r>
            <a:r>
              <a:rPr lang="en-GB" sz="1200" dirty="0" err="1">
                <a:ea typeface="Calibri" panose="020F0502020204030204" pitchFamily="34" charset="0"/>
                <a:cs typeface="Times New Roman" panose="02020603050405020304" pitchFamily="18" charset="0"/>
              </a:rPr>
              <a:t>Bungo</a:t>
            </a:r>
            <a:r>
              <a:rPr lang="en-GB" sz="1200" dirty="0">
                <a:ea typeface="Calibri" panose="020F0502020204030204" pitchFamily="34" charset="0"/>
                <a:cs typeface="Times New Roman" panose="02020603050405020304" pitchFamily="18" charset="0"/>
              </a:rPr>
              <a:t> Baggins. </a:t>
            </a:r>
            <a:r>
              <a:rPr lang="en-GB" sz="1200" dirty="0" err="1">
                <a:ea typeface="Calibri" panose="020F0502020204030204" pitchFamily="34" charset="0"/>
                <a:cs typeface="Times New Roman" panose="02020603050405020304" pitchFamily="18" charset="0"/>
              </a:rPr>
              <a:t>Bungo</a:t>
            </a:r>
            <a:r>
              <a:rPr lang="en-GB" sz="1200" dirty="0">
                <a:ea typeface="Calibri" panose="020F0502020204030204" pitchFamily="34" charset="0"/>
                <a:cs typeface="Times New Roman" panose="02020603050405020304" pitchFamily="18" charset="0"/>
              </a:rPr>
              <a:t>, that was Bilbo's father, built the most luxurious</a:t>
            </a:r>
          </a:p>
          <a:p>
            <a:pPr>
              <a:lnSpc>
                <a:spcPct val="150000"/>
              </a:lnSpc>
              <a:spcAft>
                <a:spcPts val="800"/>
              </a:spcAft>
            </a:pPr>
            <a:r>
              <a:rPr lang="en-GB" sz="1200" dirty="0" err="1">
                <a:ea typeface="Calibri" panose="020F0502020204030204" pitchFamily="34" charset="0"/>
                <a:cs typeface="Times New Roman" panose="02020603050405020304" pitchFamily="18" charset="0"/>
              </a:rPr>
              <a:t>hobbit­hole</a:t>
            </a:r>
            <a:r>
              <a:rPr lang="en-GB" sz="1200" dirty="0">
                <a:ea typeface="Calibri" panose="020F0502020204030204" pitchFamily="34" charset="0"/>
                <a:cs typeface="Times New Roman" panose="02020603050405020304" pitchFamily="18" charset="0"/>
              </a:rPr>
              <a:t> for her (and partly with her money) that was to be found either under The Hill or</a:t>
            </a:r>
          </a:p>
          <a:p>
            <a:pPr>
              <a:lnSpc>
                <a:spcPct val="150000"/>
              </a:lnSpc>
              <a:spcAft>
                <a:spcPts val="800"/>
              </a:spcAft>
            </a:pPr>
            <a:r>
              <a:rPr lang="en-GB" sz="1200" dirty="0">
                <a:ea typeface="Calibri" panose="020F0502020204030204" pitchFamily="34" charset="0"/>
                <a:cs typeface="Times New Roman" panose="02020603050405020304" pitchFamily="18" charset="0"/>
              </a:rPr>
              <a:t>over The Hill or across The Water, and there they remained to the end of their days. Still it is probable that Bilbo, her only son, although he looked and behaved exactly like a second edition of his solid and comfortable father, got something a bit queer in his makeup from the Took side, something that only waited for a chance to come out. The chance never arrived, until Bilbo Baggins was grown up, being about fifty years old or so, and living in the beautiful </a:t>
            </a:r>
            <a:r>
              <a:rPr lang="en-GB" sz="1200" dirty="0" err="1">
                <a:ea typeface="Calibri" panose="020F0502020204030204" pitchFamily="34" charset="0"/>
                <a:cs typeface="Times New Roman" panose="02020603050405020304" pitchFamily="18" charset="0"/>
              </a:rPr>
              <a:t>hobbit­hole</a:t>
            </a:r>
            <a:r>
              <a:rPr lang="en-GB" sz="1200" dirty="0">
                <a:ea typeface="Calibri" panose="020F0502020204030204" pitchFamily="34" charset="0"/>
                <a:cs typeface="Times New Roman" panose="02020603050405020304" pitchFamily="18" charset="0"/>
              </a:rPr>
              <a:t> built by his father, which I have just described for you, until he had in fact apparently settled down immovably. </a:t>
            </a:r>
          </a:p>
          <a:p>
            <a:pPr>
              <a:lnSpc>
                <a:spcPct val="150000"/>
              </a:lnSpc>
              <a:spcAft>
                <a:spcPts val="8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2311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10EBAA-92EB-4343-B6D5-25298559C073}" type="slidenum">
              <a:rPr lang="en-GB" smtClean="0"/>
              <a:pPr/>
              <a:t>27</a:t>
            </a:fld>
            <a:endParaRPr lang="en-GB"/>
          </a:p>
        </p:txBody>
      </p:sp>
      <p:sp>
        <p:nvSpPr>
          <p:cNvPr id="27" name="Rectangle 26">
            <a:extLst>
              <a:ext uri="{FF2B5EF4-FFF2-40B4-BE49-F238E27FC236}">
                <a16:creationId xmlns:a16="http://schemas.microsoft.com/office/drawing/2014/main" id="{4BC31475-AC73-4079-AB84-184E65C8CFD9}"/>
              </a:ext>
            </a:extLst>
          </p:cNvPr>
          <p:cNvSpPr/>
          <p:nvPr/>
        </p:nvSpPr>
        <p:spPr>
          <a:xfrm>
            <a:off x="350658" y="5025008"/>
            <a:ext cx="6192688" cy="6525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GB" altLang="en-US" sz="1200" dirty="0">
                <a:solidFill>
                  <a:schemeClr val="tx1"/>
                </a:solidFill>
                <a:cs typeface="Arial" panose="020B0604020202020204" pitchFamily="34" charset="0"/>
              </a:rPr>
              <a:t>‘The door opened on to a tube-shaped hall like a tunnel: a very </a:t>
            </a:r>
            <a:r>
              <a:rPr lang="en-GB" altLang="en-US" sz="1200" b="1" u="sng" dirty="0">
                <a:solidFill>
                  <a:schemeClr val="tx1"/>
                </a:solidFill>
                <a:cs typeface="Arial" panose="020B0604020202020204" pitchFamily="34" charset="0"/>
              </a:rPr>
              <a:t>comfortable</a:t>
            </a:r>
            <a:r>
              <a:rPr lang="en-GB" altLang="en-US" sz="1200" dirty="0">
                <a:solidFill>
                  <a:schemeClr val="tx1"/>
                </a:solidFill>
                <a:cs typeface="Arial" panose="020B0604020202020204" pitchFamily="34" charset="0"/>
              </a:rPr>
              <a:t> tunnel without smoke, with panelled walls, and floors tiled and carpeted, provided with polished chairs, and lots and lots of pegs for hats and coats ­the hobbit was fond of visitors.’</a:t>
            </a:r>
          </a:p>
        </p:txBody>
      </p:sp>
      <p:sp>
        <p:nvSpPr>
          <p:cNvPr id="28" name="Rectangle 27">
            <a:extLst>
              <a:ext uri="{FF2B5EF4-FFF2-40B4-BE49-F238E27FC236}">
                <a16:creationId xmlns:a16="http://schemas.microsoft.com/office/drawing/2014/main" id="{C1409F70-7686-49EB-9392-0D4ED179EA6E}"/>
              </a:ext>
            </a:extLst>
          </p:cNvPr>
          <p:cNvSpPr/>
          <p:nvPr/>
        </p:nvSpPr>
        <p:spPr>
          <a:xfrm>
            <a:off x="368660" y="5619790"/>
            <a:ext cx="6156684" cy="940899"/>
          </a:xfrm>
          <a:prstGeom prst="rect">
            <a:avLst/>
          </a:prstGeom>
        </p:spPr>
        <p:txBody>
          <a:bodyPr wrap="square">
            <a:spAutoFit/>
          </a:bodyPr>
          <a:lstStyle/>
          <a:p>
            <a:pPr>
              <a:lnSpc>
                <a:spcPct val="150000"/>
              </a:lnSpc>
            </a:pPr>
            <a:r>
              <a:rPr lang="en-GB" sz="1400" dirty="0"/>
              <a:t>How is the word </a:t>
            </a:r>
            <a:r>
              <a:rPr lang="en-GB" sz="1400" b="1" dirty="0"/>
              <a:t>comfortable</a:t>
            </a:r>
            <a:r>
              <a:rPr lang="en-GB" sz="1400" dirty="0"/>
              <a:t> being used in this sentence? What does it mean?</a:t>
            </a:r>
            <a:br>
              <a:rPr lang="en-GB" sz="1400" dirty="0"/>
            </a:br>
            <a:r>
              <a:rPr lang="en-GB" sz="1200" dirty="0"/>
              <a:t>........................................................................................................................................................................................................................................................................................................................</a:t>
            </a:r>
            <a:endParaRPr lang="en-GB" sz="1400" dirty="0"/>
          </a:p>
        </p:txBody>
      </p:sp>
      <p:sp>
        <p:nvSpPr>
          <p:cNvPr id="20" name="Title 4">
            <a:extLst>
              <a:ext uri="{FF2B5EF4-FFF2-40B4-BE49-F238E27FC236}">
                <a16:creationId xmlns:a16="http://schemas.microsoft.com/office/drawing/2014/main" id="{877C0861-2AA9-4B0A-B231-D73D22608A7E}"/>
              </a:ext>
            </a:extLst>
          </p:cNvPr>
          <p:cNvSpPr txBox="1">
            <a:spLocks/>
          </p:cNvSpPr>
          <p:nvPr/>
        </p:nvSpPr>
        <p:spPr>
          <a:xfrm>
            <a:off x="296652" y="1389474"/>
            <a:ext cx="6264696" cy="382482"/>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5400" b="1" i="0" u="sng" strike="noStrike" kern="1200" cap="none" spc="0" normalizeH="0" baseline="0" noProof="0" dirty="0">
              <a:ln>
                <a:noFill/>
              </a:ln>
              <a:solidFill>
                <a:schemeClr val="tx1"/>
              </a:solidFill>
              <a:effectLst/>
              <a:uLnTx/>
              <a:uFillTx/>
              <a:latin typeface="+mj-lt"/>
              <a:ea typeface="+mj-ea"/>
              <a:cs typeface="+mj-cs"/>
            </a:endParaRPr>
          </a:p>
        </p:txBody>
      </p:sp>
      <p:sp>
        <p:nvSpPr>
          <p:cNvPr id="21" name="Rectangle 20">
            <a:extLst>
              <a:ext uri="{FF2B5EF4-FFF2-40B4-BE49-F238E27FC236}">
                <a16:creationId xmlns:a16="http://schemas.microsoft.com/office/drawing/2014/main" id="{8872FA8F-13B6-4721-8897-EB0864F5C76E}"/>
              </a:ext>
            </a:extLst>
          </p:cNvPr>
          <p:cNvSpPr/>
          <p:nvPr/>
        </p:nvSpPr>
        <p:spPr>
          <a:xfrm>
            <a:off x="350658" y="2038981"/>
            <a:ext cx="6192688" cy="2914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4">
            <a:extLst>
              <a:ext uri="{FF2B5EF4-FFF2-40B4-BE49-F238E27FC236}">
                <a16:creationId xmlns:a16="http://schemas.microsoft.com/office/drawing/2014/main" id="{B0F13194-2B0E-4AEB-8ADC-2FF80B3F6A9E}"/>
              </a:ext>
            </a:extLst>
          </p:cNvPr>
          <p:cNvSpPr txBox="1">
            <a:spLocks/>
          </p:cNvSpPr>
          <p:nvPr/>
        </p:nvSpPr>
        <p:spPr>
          <a:xfrm>
            <a:off x="4131078" y="2023505"/>
            <a:ext cx="2376264" cy="458979"/>
          </a:xfrm>
          <a:prstGeom prst="rect">
            <a:avLst/>
          </a:prstGeom>
        </p:spPr>
        <p:txBody>
          <a:bodyPr vert="horz" lIns="91440" tIns="45720" rIns="91440" bIns="45720" rtlCol="0" anchor="t">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1600" i="1" dirty="0">
                <a:latin typeface="+mj-lt"/>
                <a:ea typeface="+mj-ea"/>
                <a:cs typeface="+mj-cs"/>
              </a:rPr>
              <a:t>c</a:t>
            </a:r>
            <a:r>
              <a:rPr kumimoji="0" lang="en-GB" sz="1600" i="1" u="none" strike="noStrike" kern="1200" cap="none" spc="0" normalizeH="0" baseline="0" noProof="0" dirty="0" err="1">
                <a:ln>
                  <a:noFill/>
                </a:ln>
                <a:solidFill>
                  <a:schemeClr val="tx1"/>
                </a:solidFill>
                <a:effectLst/>
                <a:uLnTx/>
                <a:uFillTx/>
                <a:latin typeface="+mj-lt"/>
                <a:ea typeface="+mj-ea"/>
                <a:cs typeface="+mj-cs"/>
              </a:rPr>
              <a:t>onnect</a:t>
            </a:r>
            <a:r>
              <a:rPr kumimoji="0" lang="en-GB" sz="1600" i="0" u="none" strike="noStrike" kern="1200" cap="none" spc="0" normalizeH="0" baseline="0" noProof="0" dirty="0">
                <a:ln>
                  <a:noFill/>
                </a:ln>
                <a:solidFill>
                  <a:schemeClr val="tx1"/>
                </a:solidFill>
                <a:effectLst/>
                <a:uLnTx/>
                <a:uFillTx/>
                <a:latin typeface="+mj-lt"/>
                <a:ea typeface="+mj-ea"/>
                <a:cs typeface="+mj-cs"/>
              </a:rPr>
              <a:t>:</a:t>
            </a:r>
          </a:p>
          <a:p>
            <a:pPr algn="r">
              <a:spcBef>
                <a:spcPct val="0"/>
              </a:spcBef>
              <a:defRPr/>
            </a:pPr>
            <a:r>
              <a:rPr lang="en-GB" sz="1600" dirty="0"/>
              <a:t>cosy</a:t>
            </a:r>
            <a:br>
              <a:rPr lang="en-GB" sz="1600" dirty="0"/>
            </a:br>
            <a:r>
              <a:rPr lang="en-GB" sz="1600" dirty="0"/>
              <a:t>pleasant</a:t>
            </a:r>
            <a:br>
              <a:rPr lang="en-GB" sz="1600" dirty="0"/>
            </a:br>
            <a:r>
              <a:rPr lang="en-GB" sz="1600" dirty="0"/>
              <a:t>snuggly</a:t>
            </a:r>
          </a:p>
        </p:txBody>
      </p:sp>
      <p:sp>
        <p:nvSpPr>
          <p:cNvPr id="23" name="Title 4">
            <a:extLst>
              <a:ext uri="{FF2B5EF4-FFF2-40B4-BE49-F238E27FC236}">
                <a16:creationId xmlns:a16="http://schemas.microsoft.com/office/drawing/2014/main" id="{4483539B-5154-431D-9C49-665B30FE4F87}"/>
              </a:ext>
            </a:extLst>
          </p:cNvPr>
          <p:cNvSpPr txBox="1">
            <a:spLocks/>
          </p:cNvSpPr>
          <p:nvPr/>
        </p:nvSpPr>
        <p:spPr>
          <a:xfrm>
            <a:off x="368660" y="2024659"/>
            <a:ext cx="2376264" cy="458979"/>
          </a:xfrm>
          <a:prstGeom prst="rect">
            <a:avLst/>
          </a:prstGeom>
        </p:spPr>
        <p:txBody>
          <a:bodyPr vert="horz" lIns="91440" tIns="45720" rIns="91440" bIns="4572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dirty="0">
                <a:latin typeface="+mj-lt"/>
                <a:ea typeface="+mj-ea"/>
                <a:cs typeface="+mj-cs"/>
              </a:rPr>
              <a:t>comfortable</a:t>
            </a:r>
            <a:r>
              <a:rPr kumimoji="0" lang="en-GB" sz="1400" b="1" i="1" u="none" strike="noStrike" kern="1200" cap="none" spc="0" normalizeH="0" baseline="0" noProof="0" dirty="0">
                <a:ln>
                  <a:noFill/>
                </a:ln>
                <a:solidFill>
                  <a:schemeClr val="tx1"/>
                </a:solidFill>
                <a:effectLst/>
                <a:uLnTx/>
                <a:uFillTx/>
                <a:latin typeface="+mj-lt"/>
                <a:ea typeface="+mj-ea"/>
                <a:cs typeface="+mj-cs"/>
              </a:rPr>
              <a:t> adjective</a:t>
            </a:r>
            <a:br>
              <a:rPr kumimoji="0" lang="en-GB" sz="1400" b="1" i="1" u="none" strike="noStrike" kern="1200" cap="none" spc="0" normalizeH="0" baseline="0" noProof="0" dirty="0">
                <a:ln>
                  <a:noFill/>
                </a:ln>
                <a:solidFill>
                  <a:schemeClr val="tx1"/>
                </a:solidFill>
                <a:effectLst/>
                <a:uLnTx/>
                <a:uFillTx/>
                <a:latin typeface="+mj-lt"/>
                <a:ea typeface="+mj-ea"/>
                <a:cs typeface="+mj-cs"/>
              </a:rPr>
            </a:br>
            <a:r>
              <a:rPr kumimoji="0" lang="en-GB" sz="1400" u="none" strike="noStrike" kern="1200" cap="none" spc="0" normalizeH="0" baseline="0" noProof="0" dirty="0">
                <a:ln>
                  <a:noFill/>
                </a:ln>
                <a:solidFill>
                  <a:schemeClr val="tx1"/>
                </a:solidFill>
                <a:effectLst/>
                <a:uLnTx/>
                <a:uFillTx/>
                <a:latin typeface="+mj-lt"/>
                <a:ea typeface="+mj-ea"/>
                <a:cs typeface="+mj-cs"/>
              </a:rPr>
              <a:t>comfort</a:t>
            </a:r>
            <a:r>
              <a:rPr kumimoji="0" lang="en-GB" sz="1400" b="1" i="1" u="none" strike="noStrike" kern="1200" cap="none" spc="0" normalizeH="0" baseline="0" noProof="0" dirty="0">
                <a:ln>
                  <a:noFill/>
                </a:ln>
                <a:solidFill>
                  <a:schemeClr val="tx1"/>
                </a:solidFill>
                <a:effectLst/>
                <a:uLnTx/>
                <a:uFillTx/>
                <a:latin typeface="+mj-lt"/>
                <a:ea typeface="+mj-ea"/>
                <a:cs typeface="+mj-cs"/>
              </a:rPr>
              <a:t> noun</a:t>
            </a:r>
          </a:p>
          <a:p>
            <a:pPr marL="0" marR="0" lvl="0" indent="0" defTabSz="914400" rtl="0" eaLnBrk="1" fontAlgn="auto" latinLnBrk="0" hangingPunct="1">
              <a:lnSpc>
                <a:spcPct val="100000"/>
              </a:lnSpc>
              <a:spcBef>
                <a:spcPct val="0"/>
              </a:spcBef>
              <a:spcAft>
                <a:spcPts val="0"/>
              </a:spcAft>
              <a:buClrTx/>
              <a:buSzTx/>
              <a:buFontTx/>
              <a:buNone/>
              <a:tabLst/>
              <a:defRPr/>
            </a:pPr>
            <a:r>
              <a:rPr lang="en-GB" sz="1400" dirty="0">
                <a:latin typeface="+mj-lt"/>
                <a:ea typeface="+mj-ea"/>
                <a:cs typeface="+mj-cs"/>
              </a:rPr>
              <a:t>comfortableness </a:t>
            </a:r>
            <a:r>
              <a:rPr lang="en-GB" sz="1400" b="1" i="1" dirty="0">
                <a:latin typeface="+mj-lt"/>
                <a:ea typeface="+mj-ea"/>
                <a:cs typeface="+mj-cs"/>
              </a:rPr>
              <a:t>noun</a:t>
            </a:r>
            <a:endParaRPr kumimoji="0" lang="en-GB" sz="1400" u="none" strike="noStrike" kern="1200" cap="none" spc="0" normalizeH="0" baseline="0" noProof="0" dirty="0">
              <a:ln>
                <a:noFill/>
              </a:ln>
              <a:solidFill>
                <a:schemeClr val="tx1"/>
              </a:solidFill>
              <a:effectLst/>
              <a:uLnTx/>
              <a:uFillTx/>
              <a:latin typeface="+mj-lt"/>
              <a:ea typeface="+mj-ea"/>
              <a:cs typeface="+mj-cs"/>
            </a:endParaRPr>
          </a:p>
        </p:txBody>
      </p:sp>
      <p:cxnSp>
        <p:nvCxnSpPr>
          <p:cNvPr id="24" name="Straight Arrow Connector 23">
            <a:extLst>
              <a:ext uri="{FF2B5EF4-FFF2-40B4-BE49-F238E27FC236}">
                <a16:creationId xmlns:a16="http://schemas.microsoft.com/office/drawing/2014/main" id="{BEAF6277-F257-4EFE-AFEB-A0D7FC7E76F4}"/>
              </a:ext>
            </a:extLst>
          </p:cNvPr>
          <p:cNvCxnSpPr/>
          <p:nvPr/>
        </p:nvCxnSpPr>
        <p:spPr>
          <a:xfrm flipH="1">
            <a:off x="2456892" y="3100150"/>
            <a:ext cx="432048" cy="38248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93E55C1-6187-408A-8A49-2D94DEC15D82}"/>
              </a:ext>
            </a:extLst>
          </p:cNvPr>
          <p:cNvCxnSpPr/>
          <p:nvPr/>
        </p:nvCxnSpPr>
        <p:spPr>
          <a:xfrm>
            <a:off x="3753036" y="3100150"/>
            <a:ext cx="432048" cy="38248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itle 4">
            <a:extLst>
              <a:ext uri="{FF2B5EF4-FFF2-40B4-BE49-F238E27FC236}">
                <a16:creationId xmlns:a16="http://schemas.microsoft.com/office/drawing/2014/main" id="{D3F3AE11-5A8F-4BE2-B820-096276F8F9FF}"/>
              </a:ext>
            </a:extLst>
          </p:cNvPr>
          <p:cNvSpPr txBox="1">
            <a:spLocks/>
          </p:cNvSpPr>
          <p:nvPr/>
        </p:nvSpPr>
        <p:spPr>
          <a:xfrm>
            <a:off x="350658" y="4194399"/>
            <a:ext cx="6192688" cy="552412"/>
          </a:xfrm>
          <a:prstGeom prst="rect">
            <a:avLst/>
          </a:prstGeom>
        </p:spPr>
        <p:txBody>
          <a:bodyPr vert="horz" lIns="91440" tIns="45720" rIns="91440" bIns="45720" rtlCol="0" anchor="t">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GB" sz="1600" i="1" dirty="0">
                <a:latin typeface="+mj-lt"/>
                <a:ea typeface="+mj-ea"/>
                <a:cs typeface="+mj-cs"/>
              </a:rPr>
              <a:t>define</a:t>
            </a:r>
            <a:r>
              <a:rPr kumimoji="0" lang="en-GB" sz="1200" i="0" u="none" strike="noStrike" kern="1200" cap="none" spc="0" normalizeH="0" baseline="0" noProof="0" dirty="0">
                <a:ln>
                  <a:noFill/>
                </a:ln>
                <a:solidFill>
                  <a:schemeClr val="tx1"/>
                </a:solidFill>
                <a:effectLst/>
                <a:uLnTx/>
                <a:uFillTx/>
                <a:latin typeface="+mj-lt"/>
                <a:ea typeface="+mj-ea"/>
                <a:cs typeface="+mj-cs"/>
              </a:rPr>
              <a:t>:…………………………………………………………………………………………………………………………………………………………………………………………………………………………………………………………………………………………………</a:t>
            </a:r>
            <a:endParaRPr kumimoji="0" lang="en-GB" sz="160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a:extLst>
              <a:ext uri="{FF2B5EF4-FFF2-40B4-BE49-F238E27FC236}">
                <a16:creationId xmlns:a16="http://schemas.microsoft.com/office/drawing/2014/main" id="{C15C4C0D-11FD-4B7F-A7E1-851F8A54EB59}"/>
              </a:ext>
            </a:extLst>
          </p:cNvPr>
          <p:cNvSpPr/>
          <p:nvPr/>
        </p:nvSpPr>
        <p:spPr>
          <a:xfrm>
            <a:off x="2225546" y="2396433"/>
            <a:ext cx="2442913" cy="584775"/>
          </a:xfrm>
          <a:prstGeom prst="rect">
            <a:avLst/>
          </a:prstGeom>
        </p:spPr>
        <p:txBody>
          <a:bodyPr wrap="none">
            <a:spAutoFit/>
          </a:bodyPr>
          <a:lstStyle/>
          <a:p>
            <a:r>
              <a:rPr lang="en-GB" sz="3200" b="1" u="sng" dirty="0">
                <a:latin typeface="Calibri" panose="020F0502020204030204" pitchFamily="34" charset="0"/>
                <a:ea typeface="Calibri" panose="020F0502020204030204" pitchFamily="34" charset="0"/>
                <a:cs typeface="Times New Roman" panose="02020603050405020304" pitchFamily="18" charset="0"/>
              </a:rPr>
              <a:t>comfort-able</a:t>
            </a:r>
            <a:endParaRPr lang="en-GB" sz="3200" b="1" u="sng" dirty="0"/>
          </a:p>
        </p:txBody>
      </p:sp>
      <p:sp>
        <p:nvSpPr>
          <p:cNvPr id="15" name="Rectangle 14">
            <a:extLst>
              <a:ext uri="{FF2B5EF4-FFF2-40B4-BE49-F238E27FC236}">
                <a16:creationId xmlns:a16="http://schemas.microsoft.com/office/drawing/2014/main" id="{549A2D16-AFC9-458B-BD44-9A40B3767BD6}"/>
              </a:ext>
            </a:extLst>
          </p:cNvPr>
          <p:cNvSpPr/>
          <p:nvPr/>
        </p:nvSpPr>
        <p:spPr>
          <a:xfrm>
            <a:off x="314654" y="7470858"/>
            <a:ext cx="6264696" cy="2256580"/>
          </a:xfrm>
          <a:prstGeom prst="rect">
            <a:avLst/>
          </a:prstGeom>
          <a:ln w="28575">
            <a:solidFill>
              <a:schemeClr val="tx1"/>
            </a:solidFill>
          </a:ln>
        </p:spPr>
        <p:txBody>
          <a:bodyPr wrap="square">
            <a:spAutoFit/>
          </a:bodyPr>
          <a:lstStyle/>
          <a:p>
            <a:pPr>
              <a:lnSpc>
                <a:spcPct val="200000"/>
              </a:lnSpc>
            </a:pPr>
            <a:r>
              <a:rPr lang="en-GB" sz="1200" b="1" dirty="0"/>
              <a:t>How has the writer engaged the audience by placing them in a fantasy setting straight away?</a:t>
            </a:r>
            <a:br>
              <a:rPr lang="en-GB" sz="1200" b="1" dirty="0"/>
            </a:br>
            <a:r>
              <a:rPr lang="en-GB" sz="1200" dirty="0"/>
              <a:t>……………………………………………………………………………………………………………………………………………………………………………………………………………………………………………………………………………………………………………………………………………………………………………………………………………………………………………………………………………………………………………………………………………………………………………………………………………………………………………………………………………………………………………………………………………………………………………………………………</a:t>
            </a:r>
          </a:p>
        </p:txBody>
      </p:sp>
      <p:sp>
        <p:nvSpPr>
          <p:cNvPr id="17" name="Rectangle 16">
            <a:extLst>
              <a:ext uri="{FF2B5EF4-FFF2-40B4-BE49-F238E27FC236}">
                <a16:creationId xmlns:a16="http://schemas.microsoft.com/office/drawing/2014/main" id="{42FDDEBD-C9AA-473C-B291-01CB7F85F187}"/>
              </a:ext>
            </a:extLst>
          </p:cNvPr>
          <p:cNvSpPr/>
          <p:nvPr/>
        </p:nvSpPr>
        <p:spPr>
          <a:xfrm>
            <a:off x="368660" y="6588561"/>
            <a:ext cx="6156684" cy="830997"/>
          </a:xfrm>
          <a:prstGeom prst="rect">
            <a:avLst/>
          </a:prstGeom>
        </p:spPr>
        <p:txBody>
          <a:bodyPr wrap="square">
            <a:spAutoFit/>
          </a:bodyPr>
          <a:lstStyle/>
          <a:p>
            <a:r>
              <a:rPr lang="en-GB" sz="1200" b="1" dirty="0"/>
              <a:t>DISCUSS: How is the word being used differently in these sentences?</a:t>
            </a:r>
          </a:p>
          <a:p>
            <a:pPr marL="228600" indent="-228600">
              <a:buFont typeface="+mj-lt"/>
              <a:buAutoNum type="arabicPeriod"/>
            </a:pPr>
            <a:r>
              <a:rPr lang="en-GB" sz="1200" dirty="0"/>
              <a:t>He made his little house as </a:t>
            </a:r>
            <a:r>
              <a:rPr lang="en-GB" sz="1200" b="1" i="1" dirty="0"/>
              <a:t>comfortable</a:t>
            </a:r>
            <a:r>
              <a:rPr lang="en-GB" sz="1200" dirty="0"/>
              <a:t> as his means would allow.</a:t>
            </a:r>
          </a:p>
          <a:p>
            <a:pPr marL="228600" indent="-228600">
              <a:buFont typeface="+mj-lt"/>
              <a:buAutoNum type="arabicPeriod"/>
            </a:pPr>
            <a:r>
              <a:rPr lang="en-GB" sz="1200" dirty="0"/>
              <a:t>She was paid well, so she was in a </a:t>
            </a:r>
            <a:r>
              <a:rPr lang="en-GB" sz="1200" b="1" i="1" dirty="0"/>
              <a:t>comfortable </a:t>
            </a:r>
            <a:r>
              <a:rPr lang="en-GB" sz="1200" dirty="0"/>
              <a:t>position.</a:t>
            </a:r>
          </a:p>
          <a:p>
            <a:pPr marL="228600" indent="-228600">
              <a:buFont typeface="+mj-lt"/>
              <a:buAutoNum type="arabicPeriod"/>
            </a:pPr>
            <a:r>
              <a:rPr lang="en-GB" sz="1200" dirty="0"/>
              <a:t>They felt </a:t>
            </a:r>
            <a:r>
              <a:rPr lang="en-GB" sz="1200" b="1" i="1" dirty="0"/>
              <a:t>comfortable </a:t>
            </a:r>
            <a:r>
              <a:rPr lang="en-GB" sz="1200" dirty="0"/>
              <a:t>in the classroom. </a:t>
            </a:r>
          </a:p>
        </p:txBody>
      </p:sp>
      <p:sp>
        <p:nvSpPr>
          <p:cNvPr id="16" name="Rectangle 15">
            <a:extLst>
              <a:ext uri="{FF2B5EF4-FFF2-40B4-BE49-F238E27FC236}">
                <a16:creationId xmlns:a16="http://schemas.microsoft.com/office/drawing/2014/main" id="{B314BE95-8E1C-EA4D-A47F-DE706A72B0E0}"/>
              </a:ext>
            </a:extLst>
          </p:cNvPr>
          <p:cNvSpPr/>
          <p:nvPr/>
        </p:nvSpPr>
        <p:spPr>
          <a:xfrm>
            <a:off x="350658" y="236035"/>
            <a:ext cx="6192688" cy="1568378"/>
          </a:xfrm>
          <a:prstGeom prst="rect">
            <a:avLst/>
          </a:prstGeom>
          <a:solidFill>
            <a:schemeClr val="bg1"/>
          </a:solidFill>
          <a:ln w="28575">
            <a:solidFill>
              <a:schemeClr val="tx1"/>
            </a:solidFill>
          </a:ln>
        </p:spPr>
        <p:txBody>
          <a:bodyPr wrap="square" lIns="91440" tIns="45720" rIns="91440" bIns="45720" anchor="t">
            <a:spAutoFit/>
          </a:bodyPr>
          <a:lstStyle/>
          <a:p>
            <a:pPr marL="0" lvl="1"/>
            <a:r>
              <a:rPr lang="en-GB" sz="1100" b="1" dirty="0"/>
              <a:t>Summary </a:t>
            </a:r>
            <a:r>
              <a:rPr lang="en-GB" sz="1100" i="1" dirty="0"/>
              <a:t>(In your own words...)</a:t>
            </a:r>
            <a:endParaRPr lang="en-GB" sz="1100" b="1" i="1" dirty="0"/>
          </a:p>
          <a:p>
            <a:pPr marL="0" lvl="1">
              <a:lnSpc>
                <a:spcPct val="200000"/>
              </a:lnSpc>
            </a:pPr>
            <a:r>
              <a:rPr lang="en-GB" sz="1100" b="1" i="1" dirty="0"/>
              <a:t>.................................................................................................................................................................................................................................................................................................................................................................................................................................................................................................................................................................................................................................................... </a:t>
            </a:r>
          </a:p>
        </p:txBody>
      </p:sp>
    </p:spTree>
    <p:extLst>
      <p:ext uri="{BB962C8B-B14F-4D97-AF65-F5344CB8AC3E}">
        <p14:creationId xmlns:p14="http://schemas.microsoft.com/office/powerpoint/2010/main" val="2973042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10EBAA-92EB-4343-B6D5-25298559C073}" type="slidenum">
              <a:rPr lang="en-GB" smtClean="0"/>
              <a:pPr/>
              <a:t>28</a:t>
            </a:fld>
            <a:endParaRPr lang="en-GB"/>
          </a:p>
        </p:txBody>
      </p:sp>
      <p:sp>
        <p:nvSpPr>
          <p:cNvPr id="4" name="Rectangle 3"/>
          <p:cNvSpPr/>
          <p:nvPr/>
        </p:nvSpPr>
        <p:spPr>
          <a:xfrm>
            <a:off x="432147" y="200472"/>
            <a:ext cx="6323012" cy="725455"/>
          </a:xfrm>
          <a:prstGeom prst="rect">
            <a:avLst/>
          </a:prstGeom>
        </p:spPr>
        <p:txBody>
          <a:bodyPr wrap="square">
            <a:spAutoFit/>
          </a:bodyPr>
          <a:lstStyle/>
          <a:p>
            <a:pPr>
              <a:spcAft>
                <a:spcPts val="0"/>
              </a:spcAft>
            </a:pPr>
            <a:r>
              <a:rPr lang="en-US" altLang="en-US" sz="1400" b="1" i="1" dirty="0">
                <a:cs typeface="Arial" panose="020B0604020202020204" pitchFamily="34" charset="0"/>
              </a:rPr>
              <a:t>READING HOMEWORK </a:t>
            </a:r>
            <a:r>
              <a:rPr lang="en-US" altLang="en-US" sz="1400" b="1" dirty="0">
                <a:cs typeface="Arial" panose="020B0604020202020204" pitchFamily="34" charset="0"/>
              </a:rPr>
              <a:t>– Continuation of Chapter 1 from</a:t>
            </a:r>
            <a:r>
              <a:rPr lang="en-US" altLang="en-US" sz="1400" b="1" i="1" dirty="0">
                <a:cs typeface="Arial" panose="020B0604020202020204" pitchFamily="34" charset="0"/>
              </a:rPr>
              <a:t> The Hobbit</a:t>
            </a:r>
          </a:p>
          <a:p>
            <a:pPr>
              <a:spcAft>
                <a:spcPts val="0"/>
              </a:spcAft>
            </a:pPr>
            <a:endParaRPr lang="en-GB" sz="1100" dirty="0">
              <a:ea typeface="Calibri" panose="020F0502020204030204" pitchFamily="34" charset="0"/>
              <a:cs typeface="Arial" panose="020B0604020202020204" pitchFamily="34" charset="0"/>
            </a:endParaRPr>
          </a:p>
          <a:p>
            <a:pPr>
              <a:lnSpc>
                <a:spcPct val="150000"/>
              </a:lnSpc>
            </a:pPr>
            <a:endParaRPr lang="en-GB" sz="1200" dirty="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4E62DAA-DE86-4FD3-A8F1-34E88E539E7C}"/>
              </a:ext>
            </a:extLst>
          </p:cNvPr>
          <p:cNvSpPr/>
          <p:nvPr/>
        </p:nvSpPr>
        <p:spPr>
          <a:xfrm>
            <a:off x="175817" y="488504"/>
            <a:ext cx="6579342" cy="9194376"/>
          </a:xfrm>
          <a:prstGeom prst="rect">
            <a:avLst/>
          </a:prstGeom>
        </p:spPr>
        <p:txBody>
          <a:bodyPr wrap="square">
            <a:spAutoFit/>
          </a:bodyPr>
          <a:lstStyle/>
          <a:p>
            <a:pPr>
              <a:lnSpc>
                <a:spcPct val="150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By some curious chance one morning long ago in the quiet of the world, when there was less noise and more green, and the hobbits were still numerous and prosperous, and Bilbo Baggins was standing at his door after breakfast smoking an enormous long wooden pipe that reached nearly down to his woolly toes (neatly brushed) ­ Gandalf came by. Gandalf! If you had heard only a quarter of what I have heard about him, and I have only heard very little of all there is to hear, you would be prepared for any sort I of remarkable tale. Tales and adventures sprouted up all over the place wherever he went, in the most extraordinary fashion. He had not been down that way under The Hill for ages and ages, not since his friend the Old Took died, in fact, and the hobbits had almost forgotten what he looked like. He had been away over The Hill and across The Water on business of his own since they were all small </a:t>
            </a:r>
            <a:r>
              <a:rPr lang="en-GB" sz="1200" dirty="0" err="1">
                <a:latin typeface="Calibri" panose="020F0502020204030204" pitchFamily="34" charset="0"/>
                <a:ea typeface="Calibri" panose="020F0502020204030204" pitchFamily="34" charset="0"/>
                <a:cs typeface="Times New Roman" panose="02020603050405020304" pitchFamily="18" charset="0"/>
              </a:rPr>
              <a:t>hobbit­boys</a:t>
            </a:r>
            <a:r>
              <a:rPr lang="en-GB" sz="1200" dirty="0">
                <a:latin typeface="Calibri" panose="020F0502020204030204" pitchFamily="34" charset="0"/>
                <a:ea typeface="Calibri" panose="020F0502020204030204" pitchFamily="34" charset="0"/>
                <a:cs typeface="Times New Roman" panose="02020603050405020304" pitchFamily="18" charset="0"/>
              </a:rPr>
              <a:t> and </a:t>
            </a:r>
            <a:r>
              <a:rPr lang="en-GB" sz="1200" dirty="0" err="1">
                <a:latin typeface="Calibri" panose="020F0502020204030204" pitchFamily="34" charset="0"/>
                <a:ea typeface="Calibri" panose="020F0502020204030204" pitchFamily="34" charset="0"/>
                <a:cs typeface="Times New Roman" panose="02020603050405020304" pitchFamily="18" charset="0"/>
              </a:rPr>
              <a:t>hobbit­girls</a:t>
            </a:r>
            <a:r>
              <a:rPr lang="en-GB" sz="1200" dirty="0">
                <a:latin typeface="Calibri" panose="020F0502020204030204" pitchFamily="34" charset="0"/>
                <a:ea typeface="Calibri" panose="020F0502020204030204" pitchFamily="34" charset="0"/>
                <a:cs typeface="Times New Roman" panose="02020603050405020304" pitchFamily="18" charset="0"/>
              </a:rPr>
              <a:t>. All that the unsuspecting Bilbo saw that morning was an old man with a staff. He had a tall pointed blue hat, a long grey cloak, a silver scarf over which a white beard hung down below his waist, and immense black boots.</a:t>
            </a:r>
          </a:p>
          <a:p>
            <a:pPr>
              <a:lnSpc>
                <a:spcPct val="150000"/>
              </a:lnSpc>
              <a:spcAft>
                <a:spcPts val="8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"Good morning!" said Bilbo, and he meant it. The sun was shining, and the grass was very green. But Gandalf looked at him from under long bushy eyebrows that stuck out further than the brim of his shady hat. "What do you mean?" he said. "Do you wish me a good morning, or mean that it is a good morning whether I want not; or that you feel good this morning; or that it is morning to be good on?”</a:t>
            </a:r>
          </a:p>
          <a:p>
            <a:pPr>
              <a:lnSpc>
                <a:spcPct val="150000"/>
              </a:lnSpc>
              <a:spcAft>
                <a:spcPts val="8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"All of them at once," said Bilbo. "And a very fine morning for a pipe of tobacco out of doors, into the bargain. If you have a pipe about you, sit down and have a fill of mine! There’s no hurry, we have all the day before us!" Then Bilbo sat down on a seat by his door, crossed </a:t>
            </a: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his legs, and blew out a beautiful grey ring of smoke that sailed up into the air without breaking and floated away over The Hill.</a:t>
            </a:r>
          </a:p>
          <a:p>
            <a:pPr>
              <a:lnSpc>
                <a:spcPct val="150000"/>
              </a:lnSpc>
              <a:spcAft>
                <a:spcPts val="800"/>
              </a:spcAft>
            </a:pP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800"/>
              </a:spcAft>
            </a:pP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"Very pretty!" said Gandalf. "But I have no time to blow </a:t>
            </a:r>
            <a:r>
              <a:rPr lang="en-GB" sz="1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smoke­rings</a:t>
            </a: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this morning. I am looking for someone to share in an adventure that I am arranging, and it's very difficult to find anyone.”</a:t>
            </a:r>
          </a:p>
          <a:p>
            <a:pPr lvl="0">
              <a:lnSpc>
                <a:spcPct val="150000"/>
              </a:lnSpc>
              <a:spcAft>
                <a:spcPts val="800"/>
              </a:spcAft>
            </a:pP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800"/>
              </a:spcAft>
            </a:pP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“I should think so ­ in these parts! We are plain quiet folk and have no use for adventures. Nasty disturbing uncomfortable things! Make you late for dinner! I can’t think what anybody sees in them,” said our Mr. Baggins, and stuck one thumb behind his braces, and blew out another even bigger </a:t>
            </a:r>
            <a:r>
              <a:rPr lang="en-GB" sz="1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smoke­ring</a:t>
            </a: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Then he took out his morning letters, and begin to read, pretending to take no more notice of the</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234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587760-FF28-4199-B126-D0774C43F3E7}"/>
              </a:ext>
            </a:extLst>
          </p:cNvPr>
          <p:cNvSpPr>
            <a:spLocks noGrp="1"/>
          </p:cNvSpPr>
          <p:nvPr>
            <p:ph type="sldNum" sz="quarter" idx="12"/>
          </p:nvPr>
        </p:nvSpPr>
        <p:spPr/>
        <p:txBody>
          <a:bodyPr/>
          <a:lstStyle/>
          <a:p>
            <a:fld id="{2910EBAA-92EB-4343-B6D5-25298559C073}" type="slidenum">
              <a:rPr lang="en-GB" smtClean="0"/>
              <a:pPr/>
              <a:t>29</a:t>
            </a:fld>
            <a:endParaRPr lang="en-GB"/>
          </a:p>
        </p:txBody>
      </p:sp>
      <p:sp>
        <p:nvSpPr>
          <p:cNvPr id="3" name="Rectangle 2">
            <a:extLst>
              <a:ext uri="{FF2B5EF4-FFF2-40B4-BE49-F238E27FC236}">
                <a16:creationId xmlns:a16="http://schemas.microsoft.com/office/drawing/2014/main" id="{03EF29DE-BFCD-46B9-B5A3-105FBD04B18C}"/>
              </a:ext>
            </a:extLst>
          </p:cNvPr>
          <p:cNvSpPr/>
          <p:nvPr/>
        </p:nvSpPr>
        <p:spPr>
          <a:xfrm>
            <a:off x="301774" y="342369"/>
            <a:ext cx="6254452" cy="9502153"/>
          </a:xfrm>
          <a:prstGeom prst="rect">
            <a:avLst/>
          </a:prstGeom>
        </p:spPr>
        <p:txBody>
          <a:bodyPr wrap="square">
            <a:spAutoFit/>
          </a:bodyPr>
          <a:lstStyle/>
          <a:p>
            <a:pPr>
              <a:lnSpc>
                <a:spcPct val="150000"/>
              </a:lnSpc>
              <a:spcAft>
                <a:spcPts val="800"/>
              </a:spcAft>
            </a:pP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old man. He had decided that he was not quite his sort, and wanted him to go away. But the old man did not move. He stood leaning on his stick and gazing at the hobbit without saying anything, till Bilbo got quite uncomfortable and even a little cross.</a:t>
            </a:r>
          </a:p>
          <a:p>
            <a:pPr>
              <a:lnSpc>
                <a:spcPct val="150000"/>
              </a:lnSpc>
              <a:spcAft>
                <a:spcPts val="800"/>
              </a:spcAft>
            </a:pP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800"/>
              </a:spcAft>
            </a:pP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"Good morning!" he said at last. "We don't want any adventures here, thank you! You might try over The Hill or across The Water." By this he meant that the conversation was at an end.</a:t>
            </a:r>
          </a:p>
          <a:p>
            <a:pPr lvl="0">
              <a:lnSpc>
                <a:spcPct val="150000"/>
              </a:lnSpc>
              <a:spcAft>
                <a:spcPts val="800"/>
              </a:spcAft>
            </a:pP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800"/>
              </a:spcAft>
            </a:pP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a lot of things you do use Good morning for!" said Gandalf. "Now you mean that you want to get rid of me, and that it won't be good till I move off.”</a:t>
            </a:r>
          </a:p>
          <a:p>
            <a:pPr lvl="0">
              <a:lnSpc>
                <a:spcPct val="150000"/>
              </a:lnSpc>
              <a:spcAft>
                <a:spcPts val="800"/>
              </a:spcAft>
            </a:pP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800"/>
              </a:spcAft>
            </a:pP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"Not at all, not at all, my dear sir! Let me see, I don't think I know your name?”</a:t>
            </a:r>
          </a:p>
          <a:p>
            <a:pPr lvl="0">
              <a:lnSpc>
                <a:spcPct val="150000"/>
              </a:lnSpc>
              <a:spcAft>
                <a:spcPts val="800"/>
              </a:spcAft>
            </a:pP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800"/>
              </a:spcAft>
            </a:pP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"Yes, yes, my dear sir ­ and I do know your name, Mr. Bilbo Baggins. And you do know my name, though you don't remember that I belong to it. I am Gandalf, and Gandalf means me! To think that I should have lived to be </a:t>
            </a:r>
            <a:r>
              <a:rPr lang="en-GB" sz="1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good­morninged</a:t>
            </a: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by Belladonna </a:t>
            </a:r>
            <a:r>
              <a:rPr lang="en-GB" sz="1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Took's</a:t>
            </a: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son, as if I was selling buttons at the door!” </a:t>
            </a:r>
          </a:p>
          <a:p>
            <a:pPr lvl="0">
              <a:lnSpc>
                <a:spcPct val="150000"/>
              </a:lnSpc>
              <a:spcAft>
                <a:spcPts val="800"/>
              </a:spcAft>
            </a:pP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800"/>
              </a:spcAft>
            </a:pP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"Gandalf, Gandalf! Good gracious me! Not the wandering wizard that gave Old Took a pair of magic diamond studs that fastened themselves and never came undone till ordered? Not the fellow who used to tell such wonderful tales at parties, about dragons and goblins and giants and the rescue of princesses and the unexpected luck of widows' sons? Not the man that used to make such particularly excellent fireworks! I remember those! Old Took used to have them on Midsummer's Eve. Splendid! They used to go up like great lilies and snapdragons and laburnums of fire and hang in the twilight all evening!" You will notice already that Mr. Baggins was not quite so prosy as he liked to believe, also that he was very fond of flowers. "Dear me!" he went on. "Not the Gandalf who was responsible for so many quiet lads and lasses going off into the Blue for mad adventures. Anything from climbing trees to visiting Elves ­ or sailing in ships, sailing to other shores! Bless me, life used to be quite inter ­ I mean, you used to upset things badly in these parts once upon a time. I beg your pardon, but I had no idea you were still in business."</a:t>
            </a:r>
          </a:p>
          <a:p>
            <a:pPr lvl="0">
              <a:lnSpc>
                <a:spcPct val="150000"/>
              </a:lnSpc>
              <a:spcAft>
                <a:spcPts val="800"/>
              </a:spcAft>
            </a:pP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3010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30650" y="4322028"/>
            <a:ext cx="2582726" cy="2533995"/>
          </a:xfrm>
          <a:prstGeom prst="rect">
            <a:avLst/>
          </a:prstGeom>
        </p:spPr>
      </p:pic>
      <p:sp>
        <p:nvSpPr>
          <p:cNvPr id="4" name="Slide Number Placeholder 3"/>
          <p:cNvSpPr>
            <a:spLocks noGrp="1"/>
          </p:cNvSpPr>
          <p:nvPr>
            <p:ph type="sldNum" sz="quarter" idx="12"/>
          </p:nvPr>
        </p:nvSpPr>
        <p:spPr/>
        <p:txBody>
          <a:bodyPr/>
          <a:lstStyle/>
          <a:p>
            <a:fld id="{2910EBAA-92EB-4343-B6D5-25298559C073}" type="slidenum">
              <a:rPr lang="en-GB" smtClean="0"/>
              <a:pPr/>
              <a:t>3</a:t>
            </a:fld>
            <a:endParaRPr lang="en-GB"/>
          </a:p>
        </p:txBody>
      </p:sp>
      <p:sp>
        <p:nvSpPr>
          <p:cNvPr id="5" name="Title 4">
            <a:extLst>
              <a:ext uri="{FF2B5EF4-FFF2-40B4-BE49-F238E27FC236}">
                <a16:creationId xmlns:a16="http://schemas.microsoft.com/office/drawing/2014/main" id="{6E073AFC-DB42-4D0B-8AC6-3F52197286AC}"/>
              </a:ext>
            </a:extLst>
          </p:cNvPr>
          <p:cNvSpPr>
            <a:spLocks noGrp="1"/>
          </p:cNvSpPr>
          <p:nvPr>
            <p:ph type="ctrTitle"/>
          </p:nvPr>
        </p:nvSpPr>
        <p:spPr>
          <a:xfrm>
            <a:off x="260648" y="1136576"/>
            <a:ext cx="5829300" cy="2123369"/>
          </a:xfrm>
        </p:spPr>
        <p:txBody>
          <a:bodyPr>
            <a:noAutofit/>
          </a:bodyPr>
          <a:lstStyle/>
          <a:p>
            <a:pPr algn="l"/>
            <a:r>
              <a:rPr lang="en-US" sz="3200" b="1" dirty="0"/>
              <a:t>Contents</a:t>
            </a:r>
            <a:br>
              <a:rPr lang="en-US" sz="2400" dirty="0"/>
            </a:br>
            <a:br>
              <a:rPr lang="en-US" sz="2400" dirty="0"/>
            </a:br>
            <a:r>
              <a:rPr lang="en-US" sz="2400" b="1" dirty="0"/>
              <a:t>Week 1: </a:t>
            </a:r>
            <a:r>
              <a:rPr lang="en-US" sz="2400" dirty="0"/>
              <a:t>p.4 </a:t>
            </a:r>
            <a:br>
              <a:rPr lang="en-US" sz="2400" dirty="0"/>
            </a:br>
            <a:r>
              <a:rPr lang="en-US" sz="2400" b="1" dirty="0"/>
              <a:t>Week 2: </a:t>
            </a:r>
            <a:r>
              <a:rPr lang="en-US" sz="2400" dirty="0"/>
              <a:t>p.12</a:t>
            </a:r>
            <a:br>
              <a:rPr lang="en-US" sz="2400" dirty="0"/>
            </a:br>
            <a:r>
              <a:rPr lang="en-US" sz="2400" b="1" dirty="0"/>
              <a:t>Week 3: </a:t>
            </a:r>
            <a:r>
              <a:rPr lang="en-US" sz="2400" dirty="0"/>
              <a:t>p.17</a:t>
            </a:r>
            <a:br>
              <a:rPr lang="en-US" sz="2400" dirty="0"/>
            </a:br>
            <a:r>
              <a:rPr lang="en-US" sz="2400" b="1" dirty="0"/>
              <a:t>Week 4: </a:t>
            </a:r>
            <a:r>
              <a:rPr lang="en-US" sz="2400" dirty="0"/>
              <a:t>p.24</a:t>
            </a:r>
            <a:br>
              <a:rPr lang="en-US" sz="2400" dirty="0"/>
            </a:br>
            <a:r>
              <a:rPr lang="en-US" sz="2400" b="1" dirty="0"/>
              <a:t>Week 5: </a:t>
            </a:r>
            <a:r>
              <a:rPr lang="en-US" sz="2400" dirty="0"/>
              <a:t>p.31</a:t>
            </a:r>
            <a:br>
              <a:rPr lang="en-US" sz="2400" dirty="0"/>
            </a:br>
            <a:r>
              <a:rPr lang="en-US" sz="2400" b="1" dirty="0"/>
              <a:t>Week 6: </a:t>
            </a:r>
            <a:r>
              <a:rPr lang="en-US" sz="2400" dirty="0"/>
              <a:t>p.37</a:t>
            </a:r>
            <a:br>
              <a:rPr lang="en-US" sz="2400" dirty="0"/>
            </a:br>
            <a:r>
              <a:rPr lang="en-US" sz="2400" b="1" dirty="0"/>
              <a:t>Week 7: </a:t>
            </a:r>
            <a:r>
              <a:rPr lang="en-US" sz="2400" dirty="0"/>
              <a:t>p.44</a:t>
            </a:r>
          </a:p>
        </p:txBody>
      </p:sp>
      <p:pic>
        <p:nvPicPr>
          <p:cNvPr id="2" name="Picture 1"/>
          <p:cNvPicPr>
            <a:picLocks noChangeAspect="1"/>
          </p:cNvPicPr>
          <p:nvPr/>
        </p:nvPicPr>
        <p:blipFill>
          <a:blip r:embed="rId3"/>
          <a:stretch>
            <a:fillRect/>
          </a:stretch>
        </p:blipFill>
        <p:spPr>
          <a:xfrm>
            <a:off x="251845" y="7073377"/>
            <a:ext cx="3000375" cy="2609850"/>
          </a:xfrm>
          <a:prstGeom prst="rect">
            <a:avLst/>
          </a:prstGeom>
        </p:spPr>
      </p:pic>
      <p:sp>
        <p:nvSpPr>
          <p:cNvPr id="6" name="Title 4">
            <a:extLst>
              <a:ext uri="{FF2B5EF4-FFF2-40B4-BE49-F238E27FC236}">
                <a16:creationId xmlns:a16="http://schemas.microsoft.com/office/drawing/2014/main" id="{6E073AFC-DB42-4D0B-8AC6-3F52197286AC}"/>
              </a:ext>
            </a:extLst>
          </p:cNvPr>
          <p:cNvSpPr txBox="1">
            <a:spLocks/>
          </p:cNvSpPr>
          <p:nvPr/>
        </p:nvSpPr>
        <p:spPr>
          <a:xfrm>
            <a:off x="337570" y="4520952"/>
            <a:ext cx="4099542" cy="21233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t>Reading regularly is one of the most </a:t>
            </a:r>
            <a:r>
              <a:rPr lang="en-US" sz="2000" b="1" u="sng" dirty="0"/>
              <a:t>powerful</a:t>
            </a:r>
            <a:r>
              <a:rPr lang="en-US" sz="2000" dirty="0"/>
              <a:t> things you can do  to </a:t>
            </a:r>
            <a:r>
              <a:rPr lang="en-US" sz="2000" b="1" u="sng" dirty="0"/>
              <a:t>develop</a:t>
            </a:r>
            <a:r>
              <a:rPr lang="en-US" sz="2000" dirty="0"/>
              <a:t> your brain, </a:t>
            </a:r>
            <a:r>
              <a:rPr lang="en-US" sz="2000" b="1" u="sng" dirty="0"/>
              <a:t>grow</a:t>
            </a:r>
            <a:r>
              <a:rPr lang="en-US" sz="2000" dirty="0"/>
              <a:t> your vocabulary and </a:t>
            </a:r>
            <a:r>
              <a:rPr lang="en-US" sz="2000" b="1" u="sng" dirty="0"/>
              <a:t>broaden</a:t>
            </a:r>
            <a:r>
              <a:rPr lang="en-US" sz="2000" dirty="0"/>
              <a:t> your world.</a:t>
            </a:r>
          </a:p>
          <a:p>
            <a:endParaRPr lang="en-US" sz="2000" dirty="0"/>
          </a:p>
          <a:p>
            <a:r>
              <a:rPr lang="en-US" sz="2000" dirty="0"/>
              <a:t>Listening to someone read challenging texts out loud can have a very positive and rapid impact on your reading age. </a:t>
            </a:r>
            <a:r>
              <a:rPr lang="en-US" sz="2000" i="1" dirty="0"/>
              <a:t>(Westbrook, 2019).</a:t>
            </a:r>
            <a:endParaRPr lang="en-US" sz="1600" i="1" dirty="0"/>
          </a:p>
        </p:txBody>
      </p:sp>
      <p:sp>
        <p:nvSpPr>
          <p:cNvPr id="7" name="Title 4">
            <a:extLst>
              <a:ext uri="{FF2B5EF4-FFF2-40B4-BE49-F238E27FC236}">
                <a16:creationId xmlns:a16="http://schemas.microsoft.com/office/drawing/2014/main" id="{6E073AFC-DB42-4D0B-8AC6-3F52197286AC}"/>
              </a:ext>
            </a:extLst>
          </p:cNvPr>
          <p:cNvSpPr txBox="1">
            <a:spLocks/>
          </p:cNvSpPr>
          <p:nvPr/>
        </p:nvSpPr>
        <p:spPr>
          <a:xfrm>
            <a:off x="3498304" y="7354089"/>
            <a:ext cx="3022476" cy="21233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t>During reading lessons we use our ruler to follow along with the teacher while they read. This has proven benefits for learning, no matter how old you are!</a:t>
            </a:r>
            <a:endParaRPr lang="en-US" sz="1400" b="1" dirty="0"/>
          </a:p>
        </p:txBody>
      </p:sp>
      <p:sp>
        <p:nvSpPr>
          <p:cNvPr id="8" name="Title 4">
            <a:extLst>
              <a:ext uri="{FF2B5EF4-FFF2-40B4-BE49-F238E27FC236}">
                <a16:creationId xmlns:a16="http://schemas.microsoft.com/office/drawing/2014/main" id="{6E073AFC-DB42-4D0B-8AC6-3F52197286AC}"/>
              </a:ext>
            </a:extLst>
          </p:cNvPr>
          <p:cNvSpPr txBox="1">
            <a:spLocks/>
          </p:cNvSpPr>
          <p:nvPr/>
        </p:nvSpPr>
        <p:spPr>
          <a:xfrm>
            <a:off x="2564904" y="1491460"/>
            <a:ext cx="4149080" cy="21233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t>There is a </a:t>
            </a:r>
            <a:r>
              <a:rPr lang="en-US" sz="2000" b="1" i="1" dirty="0"/>
              <a:t>homework task </a:t>
            </a:r>
            <a:r>
              <a:rPr lang="en-US" sz="2000" dirty="0"/>
              <a:t>after every reading lesson – please ensure that you spend 25 minutes completing it each week and ensure that you always bring your reading booklet to lesson every week.</a:t>
            </a:r>
            <a:endParaRPr lang="en-US" sz="1600" i="1" dirty="0"/>
          </a:p>
        </p:txBody>
      </p:sp>
    </p:spTree>
    <p:extLst>
      <p:ext uri="{BB962C8B-B14F-4D97-AF65-F5344CB8AC3E}">
        <p14:creationId xmlns:p14="http://schemas.microsoft.com/office/powerpoint/2010/main" val="212844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587760-FF28-4199-B126-D0774C43F3E7}"/>
              </a:ext>
            </a:extLst>
          </p:cNvPr>
          <p:cNvSpPr>
            <a:spLocks noGrp="1"/>
          </p:cNvSpPr>
          <p:nvPr>
            <p:ph type="sldNum" sz="quarter" idx="12"/>
          </p:nvPr>
        </p:nvSpPr>
        <p:spPr/>
        <p:txBody>
          <a:bodyPr/>
          <a:lstStyle/>
          <a:p>
            <a:fld id="{2910EBAA-92EB-4343-B6D5-25298559C073}" type="slidenum">
              <a:rPr lang="en-GB" smtClean="0"/>
              <a:pPr/>
              <a:t>30</a:t>
            </a:fld>
            <a:endParaRPr lang="en-GB"/>
          </a:p>
        </p:txBody>
      </p:sp>
      <p:sp>
        <p:nvSpPr>
          <p:cNvPr id="3" name="Rectangle 2">
            <a:extLst>
              <a:ext uri="{FF2B5EF4-FFF2-40B4-BE49-F238E27FC236}">
                <a16:creationId xmlns:a16="http://schemas.microsoft.com/office/drawing/2014/main" id="{03EF29DE-BFCD-46B9-B5A3-105FBD04B18C}"/>
              </a:ext>
            </a:extLst>
          </p:cNvPr>
          <p:cNvSpPr/>
          <p:nvPr/>
        </p:nvSpPr>
        <p:spPr>
          <a:xfrm>
            <a:off x="0" y="189633"/>
            <a:ext cx="6858000" cy="7665753"/>
          </a:xfrm>
          <a:prstGeom prst="rect">
            <a:avLst/>
          </a:prstGeom>
        </p:spPr>
        <p:txBody>
          <a:bodyPr wrap="square">
            <a:spAutoFit/>
          </a:bodyPr>
          <a:lstStyle/>
          <a:p>
            <a:pPr lvl="0">
              <a:lnSpc>
                <a:spcPct val="150000"/>
              </a:lnSpc>
              <a:spcAft>
                <a:spcPts val="800"/>
              </a:spcAft>
            </a:pP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"Where else should I be?" said the wizard. "All the same I am pleased to find you remember something about me. You seem to remember my fireworks kindly, at any rate, land that is not without hope. Indeed for your old grand­father </a:t>
            </a:r>
            <a:r>
              <a:rPr lang="en-GB" sz="12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Took's</a:t>
            </a: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sake, and for the sake of poor Belladonna, I will give you what you asked for.”</a:t>
            </a:r>
          </a:p>
          <a:p>
            <a:pPr lvl="0">
              <a:lnSpc>
                <a:spcPct val="150000"/>
              </a:lnSpc>
              <a:spcAft>
                <a:spcPts val="800"/>
              </a:spcAft>
            </a:pP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800"/>
              </a:spcAft>
            </a:pP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"I beg your pardon, I haven't asked for anything!”</a:t>
            </a:r>
          </a:p>
          <a:p>
            <a:pPr lvl="0">
              <a:lnSpc>
                <a:spcPct val="150000"/>
              </a:lnSpc>
              <a:spcAft>
                <a:spcPts val="800"/>
              </a:spcAft>
            </a:pP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800"/>
              </a:spcAft>
            </a:pP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"Yes, you have! Twice now. My pardon. I give it you. In fact I will go so far as to send you on this adventure. Very amusing for me, very good for you and profitable too, very likely, if you ever get over it."</a:t>
            </a:r>
          </a:p>
          <a:p>
            <a:pPr lvl="0">
              <a:lnSpc>
                <a:spcPct val="150000"/>
              </a:lnSpc>
              <a:spcAft>
                <a:spcPts val="800"/>
              </a:spcAft>
            </a:pP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800"/>
              </a:spcAft>
            </a:pP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"Sorry! I don't want any adventures, thank you. Not today. Good morning! But please come to tea ­ any time you like! Why not tomorrow? Come tomorrow! Good­bye!"</a:t>
            </a:r>
          </a:p>
          <a:p>
            <a:pPr lvl="0">
              <a:lnSpc>
                <a:spcPct val="150000"/>
              </a:lnSpc>
              <a:spcAft>
                <a:spcPts val="800"/>
              </a:spcAft>
            </a:pP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800"/>
              </a:spcAft>
            </a:pP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With that the hobbit turned and scuttled inside his round green door, and shut it as quickly as he dared, not to seen rude. Wizards after all are wizards.</a:t>
            </a:r>
          </a:p>
          <a:p>
            <a:pPr lvl="0">
              <a:lnSpc>
                <a:spcPct val="150000"/>
              </a:lnSpc>
              <a:spcAft>
                <a:spcPts val="800"/>
              </a:spcAft>
            </a:pP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800"/>
              </a:spcAft>
            </a:pPr>
            <a:r>
              <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on earth did I ask him to tea for!" he said to him­self, as he went to the pantry. He had only just had break fast, but he thought a cake or two and a drink of something would do him good after his fright. Gandalf in the meantime was still standing outside the door, and laughing long but quietly. After a while he stepped up, and with the spike of his staff scratched a queer sign on the hobbit's beautiful green front door. Then he strode away, just about the time when Bilbo was finishing his second cake and beginning to think that he had escape adventures very well.</a:t>
            </a:r>
          </a:p>
          <a:p>
            <a:pPr lvl="0">
              <a:lnSpc>
                <a:spcPct val="150000"/>
              </a:lnSpc>
              <a:spcAft>
                <a:spcPts val="800"/>
              </a:spcAft>
            </a:pP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800"/>
              </a:spcAft>
            </a:pP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D0E4311-A0B6-3346-845A-C2E65D569053}"/>
              </a:ext>
            </a:extLst>
          </p:cNvPr>
          <p:cNvSpPr/>
          <p:nvPr/>
        </p:nvSpPr>
        <p:spPr>
          <a:xfrm>
            <a:off x="260648" y="7293970"/>
            <a:ext cx="6254452" cy="2414828"/>
          </a:xfrm>
          <a:prstGeom prst="rect">
            <a:avLst/>
          </a:prstGeom>
          <a:ln w="28575">
            <a:solidFill>
              <a:schemeClr val="tx1"/>
            </a:solidFill>
          </a:ln>
        </p:spPr>
        <p:txBody>
          <a:bodyPr wrap="square">
            <a:spAutoFit/>
          </a:bodyPr>
          <a:lstStyle/>
          <a:p>
            <a:pPr>
              <a:lnSpc>
                <a:spcPct val="200000"/>
              </a:lnSpc>
            </a:pPr>
            <a:r>
              <a:rPr lang="en-GB" sz="1100" b="1" dirty="0"/>
              <a:t>List three things that you have learnt about Hobbits.</a:t>
            </a:r>
          </a:p>
          <a:p>
            <a:pPr marL="228600" indent="-228600">
              <a:lnSpc>
                <a:spcPct val="200000"/>
              </a:lnSpc>
              <a:buFont typeface="+mj-lt"/>
              <a:buAutoNum type="arabicPeriod"/>
            </a:pPr>
            <a:r>
              <a:rPr lang="en-GB" sz="1100" dirty="0"/>
              <a:t>……………………………………………………………………………………………………………………………………………………………………………………………………………………………………………………………………………………………………………………………</a:t>
            </a:r>
          </a:p>
          <a:p>
            <a:pPr marL="228600" indent="-228600">
              <a:lnSpc>
                <a:spcPct val="200000"/>
              </a:lnSpc>
              <a:buFont typeface="+mj-lt"/>
              <a:buAutoNum type="arabicPeriod"/>
            </a:pPr>
            <a:r>
              <a:rPr lang="en-GB" sz="1100" dirty="0"/>
              <a:t>…………………………………………………………………………………………………………………………………………………………… ……………………………………………………………………………………………………………………………………………………………</a:t>
            </a:r>
          </a:p>
          <a:p>
            <a:pPr marL="228600" indent="-228600">
              <a:lnSpc>
                <a:spcPct val="200000"/>
              </a:lnSpc>
              <a:buFont typeface="+mj-lt"/>
              <a:buAutoNum type="arabicPeriod"/>
            </a:pPr>
            <a:r>
              <a:rPr lang="en-GB" sz="1100" dirty="0"/>
              <a:t>…………………………………………………………………………………………………………………………………………………………… ……………………………………………………………………………………………………………………………………………………………</a:t>
            </a:r>
          </a:p>
        </p:txBody>
      </p:sp>
    </p:spTree>
    <p:extLst>
      <p:ext uri="{BB962C8B-B14F-4D97-AF65-F5344CB8AC3E}">
        <p14:creationId xmlns:p14="http://schemas.microsoft.com/office/powerpoint/2010/main" val="671639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31</a:t>
            </a:fld>
            <a:endParaRPr lang="en-GB"/>
          </a:p>
        </p:txBody>
      </p:sp>
      <p:sp>
        <p:nvSpPr>
          <p:cNvPr id="5" name="Title 4">
            <a:extLst>
              <a:ext uri="{FF2B5EF4-FFF2-40B4-BE49-F238E27FC236}">
                <a16:creationId xmlns:a16="http://schemas.microsoft.com/office/drawing/2014/main" id="{6E073AFC-DB42-4D0B-8AC6-3F52197286AC}"/>
              </a:ext>
            </a:extLst>
          </p:cNvPr>
          <p:cNvSpPr>
            <a:spLocks noGrp="1"/>
          </p:cNvSpPr>
          <p:nvPr>
            <p:ph type="ctrTitle"/>
          </p:nvPr>
        </p:nvSpPr>
        <p:spPr>
          <a:xfrm>
            <a:off x="332656" y="197202"/>
            <a:ext cx="6182444" cy="692896"/>
          </a:xfrm>
        </p:spPr>
        <p:txBody>
          <a:bodyPr anchor="t">
            <a:normAutofit fontScale="90000"/>
          </a:bodyPr>
          <a:lstStyle/>
          <a:p>
            <a:pPr algn="l"/>
            <a:r>
              <a:rPr lang="en-US" sz="2200" dirty="0"/>
              <a:t>Week 5 </a:t>
            </a:r>
            <a:br>
              <a:rPr lang="en-US" sz="1800" dirty="0"/>
            </a:br>
            <a:r>
              <a:rPr lang="en-US" altLang="en-US" sz="1800" b="1" dirty="0">
                <a:cs typeface="Arial" panose="020B0604020202020204" pitchFamily="34" charset="0"/>
              </a:rPr>
              <a:t>Review in the Guardian about the book ‘</a:t>
            </a:r>
            <a:r>
              <a:rPr lang="en-US" altLang="en-US" sz="1800" b="1" i="1" dirty="0">
                <a:cs typeface="Arial" panose="020B0604020202020204" pitchFamily="34" charset="0"/>
              </a:rPr>
              <a:t>Don’t Touch my Hair’</a:t>
            </a:r>
            <a:r>
              <a:rPr lang="en-US" altLang="en-US" sz="1800" b="1" dirty="0">
                <a:cs typeface="Arial" panose="020B0604020202020204" pitchFamily="34" charset="0"/>
              </a:rPr>
              <a:t> </a:t>
            </a:r>
            <a:r>
              <a:rPr lang="en-US" altLang="en-US" sz="1800" b="1" i="1" dirty="0">
                <a:cs typeface="Arial" panose="020B0604020202020204" pitchFamily="34" charset="0"/>
              </a:rPr>
              <a:t> </a:t>
            </a:r>
            <a:endParaRPr lang="en-US" dirty="0"/>
          </a:p>
        </p:txBody>
      </p:sp>
      <p:sp>
        <p:nvSpPr>
          <p:cNvPr id="6" name="TextBox 5">
            <a:extLst>
              <a:ext uri="{FF2B5EF4-FFF2-40B4-BE49-F238E27FC236}">
                <a16:creationId xmlns:a16="http://schemas.microsoft.com/office/drawing/2014/main" id="{0722EE83-9C36-4DE7-8D4E-7B9EAC4B6735}"/>
              </a:ext>
            </a:extLst>
          </p:cNvPr>
          <p:cNvSpPr txBox="1"/>
          <p:nvPr/>
        </p:nvSpPr>
        <p:spPr>
          <a:xfrm>
            <a:off x="255526" y="951197"/>
            <a:ext cx="6336704" cy="3087640"/>
          </a:xfrm>
          <a:prstGeom prst="rect">
            <a:avLst/>
          </a:prstGeom>
          <a:noFill/>
        </p:spPr>
        <p:txBody>
          <a:bodyPr wrap="square" rtlCol="0">
            <a:spAutoFit/>
          </a:bodyPr>
          <a:lstStyle/>
          <a:p>
            <a:r>
              <a:rPr lang="en-GB" sz="1400" b="1" dirty="0"/>
              <a:t>Do you think that your hair is important to you?</a:t>
            </a:r>
            <a:br>
              <a:rPr lang="en-GB" sz="1400" b="1" dirty="0"/>
            </a:br>
            <a:r>
              <a:rPr lang="en-GB" sz="1400" i="1" dirty="0"/>
              <a:t>(Think about how you cut it, wear it, and/or style it.)</a:t>
            </a:r>
            <a:br>
              <a:rPr lang="en-GB" sz="1400" b="1" dirty="0"/>
            </a:br>
            <a:br>
              <a:rPr lang="en-GB" sz="1400" b="1" dirty="0"/>
            </a:br>
            <a:r>
              <a:rPr lang="en-GB" sz="1200" i="1" dirty="0"/>
              <a:t>...............................................................................…………………………</a:t>
            </a:r>
            <a:br>
              <a:rPr lang="en-GB" sz="1200" i="1" dirty="0"/>
            </a:br>
            <a:br>
              <a:rPr lang="en-GB" sz="1200" i="1" dirty="0"/>
            </a:br>
            <a:r>
              <a:rPr lang="en-GB" sz="1200" i="1" dirty="0"/>
              <a:t>………………………………..........................................................................</a:t>
            </a:r>
          </a:p>
          <a:p>
            <a:pPr>
              <a:lnSpc>
                <a:spcPct val="200000"/>
              </a:lnSpc>
            </a:pPr>
            <a:r>
              <a:rPr lang="en-GB" sz="1200" i="1" dirty="0"/>
              <a:t>...........................................................................................................</a:t>
            </a:r>
            <a:br>
              <a:rPr lang="en-GB" sz="1200" i="1" dirty="0"/>
            </a:br>
            <a:r>
              <a:rPr lang="en-GB" sz="1200" i="1" dirty="0"/>
              <a:t>...........................................................................................................</a:t>
            </a:r>
            <a:br>
              <a:rPr lang="en-GB" sz="1200" i="1" dirty="0"/>
            </a:br>
            <a:r>
              <a:rPr lang="en-GB" sz="1200" i="1" dirty="0"/>
              <a:t>...........................................................................................................</a:t>
            </a:r>
            <a:br>
              <a:rPr lang="en-GB" sz="1200" i="1" dirty="0"/>
            </a:br>
            <a:r>
              <a:rPr lang="en-GB" sz="1200" i="1" dirty="0"/>
              <a:t>...........................................................................................................</a:t>
            </a:r>
            <a:br>
              <a:rPr lang="en-GB" sz="1200" i="1" dirty="0"/>
            </a:br>
            <a:r>
              <a:rPr lang="en-GB" sz="1200" i="1" dirty="0"/>
              <a:t>...........................................................................................................</a:t>
            </a:r>
          </a:p>
        </p:txBody>
      </p:sp>
      <p:sp>
        <p:nvSpPr>
          <p:cNvPr id="7" name="TextBox 6">
            <a:extLst>
              <a:ext uri="{FF2B5EF4-FFF2-40B4-BE49-F238E27FC236}">
                <a16:creationId xmlns:a16="http://schemas.microsoft.com/office/drawing/2014/main" id="{4EAB69ED-0BF6-4C86-BA2D-79EAF01B96F0}"/>
              </a:ext>
            </a:extLst>
          </p:cNvPr>
          <p:cNvSpPr txBox="1"/>
          <p:nvPr/>
        </p:nvSpPr>
        <p:spPr>
          <a:xfrm>
            <a:off x="174576" y="4594949"/>
            <a:ext cx="6336704" cy="1517980"/>
          </a:xfrm>
          <a:prstGeom prst="rect">
            <a:avLst/>
          </a:prstGeom>
          <a:noFill/>
        </p:spPr>
        <p:txBody>
          <a:bodyPr wrap="square" rtlCol="0">
            <a:spAutoFit/>
          </a:bodyPr>
          <a:lstStyle/>
          <a:p>
            <a:pPr>
              <a:lnSpc>
                <a:spcPct val="200000"/>
              </a:lnSpc>
            </a:pPr>
            <a:r>
              <a:rPr lang="en-GB" sz="1200" i="1" dirty="0"/>
              <a:t>....................................................................................................................................................................................................................................................................................................................................................................................................................................................................................................................................................................................................................................................................</a:t>
            </a:r>
          </a:p>
        </p:txBody>
      </p:sp>
      <p:sp>
        <p:nvSpPr>
          <p:cNvPr id="8" name="TextBox 7">
            <a:extLst>
              <a:ext uri="{FF2B5EF4-FFF2-40B4-BE49-F238E27FC236}">
                <a16:creationId xmlns:a16="http://schemas.microsoft.com/office/drawing/2014/main" id="{C7BB8380-FAB7-4E09-8306-4F32C33F225E}"/>
              </a:ext>
            </a:extLst>
          </p:cNvPr>
          <p:cNvSpPr txBox="1"/>
          <p:nvPr/>
        </p:nvSpPr>
        <p:spPr>
          <a:xfrm>
            <a:off x="260648" y="6681192"/>
            <a:ext cx="6336704" cy="2625975"/>
          </a:xfrm>
          <a:prstGeom prst="rect">
            <a:avLst/>
          </a:prstGeom>
          <a:noFill/>
        </p:spPr>
        <p:txBody>
          <a:bodyPr wrap="square" rtlCol="0">
            <a:spAutoFit/>
          </a:bodyPr>
          <a:lstStyle/>
          <a:p>
            <a:pPr>
              <a:lnSpc>
                <a:spcPct val="200000"/>
              </a:lnSpc>
            </a:pPr>
            <a:r>
              <a:rPr lang="en-GB" sz="1200" i="1" dirty="0"/>
              <a:t>.......................................................................................................................................................................................................................................................................................................................................................................................................................................................................................................................................................................................................................................................................................................................................................................................................................................................................................................................................................................................................................................................................................................................................................................</a:t>
            </a:r>
          </a:p>
        </p:txBody>
      </p:sp>
      <p:pic>
        <p:nvPicPr>
          <p:cNvPr id="9" name="Picture 8" descr="activating knowledge.png">
            <a:extLst>
              <a:ext uri="{FF2B5EF4-FFF2-40B4-BE49-F238E27FC236}">
                <a16:creationId xmlns:a16="http://schemas.microsoft.com/office/drawing/2014/main" id="{C370F1EE-0E10-4F30-9DE0-34AF8032D67D}"/>
              </a:ext>
            </a:extLst>
          </p:cNvPr>
          <p:cNvPicPr>
            <a:picLocks noChangeAspect="1"/>
          </p:cNvPicPr>
          <p:nvPr/>
        </p:nvPicPr>
        <p:blipFill>
          <a:blip r:embed="rId2" cstate="print"/>
          <a:stretch>
            <a:fillRect/>
          </a:stretch>
        </p:blipFill>
        <p:spPr>
          <a:xfrm>
            <a:off x="188640" y="8625408"/>
            <a:ext cx="1097002" cy="1025338"/>
          </a:xfrm>
          <a:prstGeom prst="rect">
            <a:avLst/>
          </a:prstGeom>
        </p:spPr>
      </p:pic>
      <p:sp>
        <p:nvSpPr>
          <p:cNvPr id="2" name="Rectangle 1">
            <a:extLst>
              <a:ext uri="{FF2B5EF4-FFF2-40B4-BE49-F238E27FC236}">
                <a16:creationId xmlns:a16="http://schemas.microsoft.com/office/drawing/2014/main" id="{B292D25B-31A8-4837-87B0-6AD01C31386D}"/>
              </a:ext>
            </a:extLst>
          </p:cNvPr>
          <p:cNvSpPr/>
          <p:nvPr/>
        </p:nvSpPr>
        <p:spPr>
          <a:xfrm>
            <a:off x="255526" y="4016896"/>
            <a:ext cx="6255754" cy="738664"/>
          </a:xfrm>
          <a:prstGeom prst="rect">
            <a:avLst/>
          </a:prstGeom>
        </p:spPr>
        <p:txBody>
          <a:bodyPr wrap="square">
            <a:spAutoFit/>
          </a:bodyPr>
          <a:lstStyle/>
          <a:p>
            <a:r>
              <a:rPr lang="en-GB" sz="1400" b="1" dirty="0"/>
              <a:t>Is there an ideal beauty standard for hair? </a:t>
            </a:r>
            <a:br>
              <a:rPr lang="en-GB" sz="1400" b="1" dirty="0"/>
            </a:br>
            <a:r>
              <a:rPr lang="en-GB" sz="1400" i="1" dirty="0"/>
              <a:t>(What do people’s hair look like in films, on TV or magazines? What comes o mind when you think of the ‘perfect hair style’?)</a:t>
            </a:r>
            <a:endParaRPr lang="en-GB" sz="1400" dirty="0"/>
          </a:p>
        </p:txBody>
      </p:sp>
      <p:sp>
        <p:nvSpPr>
          <p:cNvPr id="10" name="Rectangle 9">
            <a:extLst>
              <a:ext uri="{FF2B5EF4-FFF2-40B4-BE49-F238E27FC236}">
                <a16:creationId xmlns:a16="http://schemas.microsoft.com/office/drawing/2014/main" id="{19A5E0B6-B9B2-4780-BE58-A554402E5F5D}"/>
              </a:ext>
            </a:extLst>
          </p:cNvPr>
          <p:cNvSpPr/>
          <p:nvPr/>
        </p:nvSpPr>
        <p:spPr>
          <a:xfrm>
            <a:off x="215051" y="6105128"/>
            <a:ext cx="6255754" cy="738664"/>
          </a:xfrm>
          <a:prstGeom prst="rect">
            <a:avLst/>
          </a:prstGeom>
        </p:spPr>
        <p:txBody>
          <a:bodyPr wrap="square">
            <a:spAutoFit/>
          </a:bodyPr>
          <a:lstStyle/>
          <a:p>
            <a:r>
              <a:rPr lang="en-GB" sz="1400" b="1" dirty="0"/>
              <a:t>The text we are going to read today is a review. What do you know about reviews?</a:t>
            </a:r>
            <a:br>
              <a:rPr lang="en-GB" sz="1400" b="1" dirty="0"/>
            </a:br>
            <a:r>
              <a:rPr lang="en-GB" sz="1400" i="1" dirty="0"/>
              <a:t>(Where can you find them? Are they fiction or non-fiction? Why do people write reviews?)</a:t>
            </a:r>
            <a:endParaRPr lang="en-GB" sz="1400" dirty="0"/>
          </a:p>
        </p:txBody>
      </p:sp>
      <p:pic>
        <p:nvPicPr>
          <p:cNvPr id="2050" name="Picture 2" descr="DON&amp;#39;T TOUCH MY HAIR — Sharee Miller">
            <a:extLst>
              <a:ext uri="{FF2B5EF4-FFF2-40B4-BE49-F238E27FC236}">
                <a16:creationId xmlns:a16="http://schemas.microsoft.com/office/drawing/2014/main" id="{8073C1B3-8DC9-4EC6-9FA1-44094C22BA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200" t="6137" r="3726" b="4476"/>
          <a:stretch/>
        </p:blipFill>
        <p:spPr bwMode="auto">
          <a:xfrm>
            <a:off x="4736998" y="1254640"/>
            <a:ext cx="1877928" cy="2577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814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32</a:t>
            </a:fld>
            <a:endParaRPr lang="en-GB"/>
          </a:p>
        </p:txBody>
      </p:sp>
      <p:sp>
        <p:nvSpPr>
          <p:cNvPr id="2" name="TextBox 1"/>
          <p:cNvSpPr txBox="1"/>
          <p:nvPr/>
        </p:nvSpPr>
        <p:spPr>
          <a:xfrm>
            <a:off x="342900" y="200472"/>
            <a:ext cx="6398468" cy="9389302"/>
          </a:xfrm>
          <a:prstGeom prst="rect">
            <a:avLst/>
          </a:prstGeom>
          <a:noFill/>
        </p:spPr>
        <p:txBody>
          <a:bodyPr wrap="square" rtlCol="0">
            <a:spAutoFit/>
          </a:bodyPr>
          <a:lstStyle/>
          <a:p>
            <a:pPr lvl="0" eaLnBrk="0" fontAlgn="base" hangingPunct="0">
              <a:lnSpc>
                <a:spcPct val="150000"/>
              </a:lnSpc>
              <a:spcBef>
                <a:spcPct val="0"/>
              </a:spcBef>
              <a:spcAft>
                <a:spcPct val="0"/>
              </a:spcAft>
            </a:pPr>
            <a:r>
              <a:rPr lang="en-GB" altLang="en-US" sz="1200" b="1" i="1" dirty="0">
                <a:latin typeface="+mj-lt"/>
                <a:cs typeface="Arial" panose="020B0604020202020204" pitchFamily="34" charset="0"/>
              </a:rPr>
              <a:t>Don’t Touch My Hair </a:t>
            </a:r>
            <a:r>
              <a:rPr lang="en-GB" altLang="en-US" sz="1200" b="1" dirty="0">
                <a:latin typeface="+mj-lt"/>
                <a:cs typeface="Arial" panose="020B0604020202020204" pitchFamily="34" charset="0"/>
              </a:rPr>
              <a:t>by Emma Dabiri review – ground-breaking</a:t>
            </a:r>
          </a:p>
          <a:p>
            <a:pPr lvl="0" eaLnBrk="0" fontAlgn="base" hangingPunct="0">
              <a:lnSpc>
                <a:spcPct val="150000"/>
              </a:lnSpc>
              <a:spcBef>
                <a:spcPct val="0"/>
              </a:spcBef>
              <a:spcAft>
                <a:spcPct val="0"/>
              </a:spcAft>
            </a:pPr>
            <a:r>
              <a:rPr lang="en-GB" altLang="en-US" sz="1200" b="1" dirty="0">
                <a:latin typeface="+mj-lt"/>
                <a:cs typeface="Arial" panose="020B0604020202020204" pitchFamily="34" charset="0"/>
              </a:rPr>
              <a:t>The personal becomes political in this highly </a:t>
            </a:r>
          </a:p>
          <a:p>
            <a:pPr lvl="0" eaLnBrk="0" fontAlgn="base" hangingPunct="0">
              <a:lnSpc>
                <a:spcPct val="150000"/>
              </a:lnSpc>
              <a:spcBef>
                <a:spcPct val="0"/>
              </a:spcBef>
              <a:spcAft>
                <a:spcPct val="0"/>
              </a:spcAft>
            </a:pPr>
            <a:r>
              <a:rPr lang="en-GB" altLang="en-US" sz="1200" b="1" dirty="0">
                <a:latin typeface="+mj-lt"/>
                <a:cs typeface="Arial" panose="020B0604020202020204" pitchFamily="34" charset="0"/>
              </a:rPr>
              <a:t>charged history of black people’s hair.</a:t>
            </a:r>
          </a:p>
          <a:p>
            <a:pPr lvl="0" eaLnBrk="0" fontAlgn="base" hangingPunct="0">
              <a:lnSpc>
                <a:spcPct val="150000"/>
              </a:lnSpc>
              <a:spcBef>
                <a:spcPct val="0"/>
              </a:spcBef>
              <a:spcAft>
                <a:spcPct val="0"/>
              </a:spcAft>
            </a:pPr>
            <a:r>
              <a:rPr lang="en-GB" altLang="en-US" sz="1200" dirty="0">
                <a:latin typeface="+mj-lt"/>
                <a:cs typeface="Arial" panose="020B0604020202020204" pitchFamily="34" charset="0"/>
              </a:rPr>
              <a:t>Tue 23 Apr 2019</a:t>
            </a:r>
          </a:p>
          <a:p>
            <a:pPr lvl="0" eaLnBrk="0" fontAlgn="base" hangingPunct="0">
              <a:spcBef>
                <a:spcPct val="0"/>
              </a:spcBef>
              <a:spcAft>
                <a:spcPct val="0"/>
              </a:spcAft>
            </a:pPr>
            <a:endParaRPr lang="en-GB" altLang="en-US" sz="1200" dirty="0">
              <a:latin typeface="+mj-lt"/>
              <a:cs typeface="Arial" panose="020B0604020202020204" pitchFamily="34" charset="0"/>
            </a:endParaRPr>
          </a:p>
          <a:p>
            <a:pPr lvl="0" eaLnBrk="0" fontAlgn="base" hangingPunct="0">
              <a:lnSpc>
                <a:spcPct val="150000"/>
              </a:lnSpc>
              <a:spcBef>
                <a:spcPct val="0"/>
              </a:spcBef>
              <a:spcAft>
                <a:spcPct val="0"/>
              </a:spcAft>
            </a:pPr>
            <a:r>
              <a:rPr lang="en-GB" altLang="en-US" sz="1200" dirty="0">
                <a:latin typeface="+mj-lt"/>
                <a:cs typeface="Arial" panose="020B0604020202020204" pitchFamily="34" charset="0"/>
              </a:rPr>
              <a:t>If you’re expecting cookie-cutter discourse </a:t>
            </a:r>
          </a:p>
          <a:p>
            <a:pPr lvl="0" eaLnBrk="0" fontAlgn="base" hangingPunct="0">
              <a:lnSpc>
                <a:spcPct val="150000"/>
              </a:lnSpc>
              <a:spcBef>
                <a:spcPct val="0"/>
              </a:spcBef>
              <a:spcAft>
                <a:spcPct val="0"/>
              </a:spcAft>
            </a:pPr>
            <a:r>
              <a:rPr lang="en-GB" altLang="en-US" sz="1200" dirty="0">
                <a:latin typeface="+mj-lt"/>
                <a:cs typeface="Arial" panose="020B0604020202020204" pitchFamily="34" charset="0"/>
              </a:rPr>
              <a:t>on the nature of black people’s hair, look </a:t>
            </a:r>
          </a:p>
          <a:p>
            <a:pPr lvl="0" eaLnBrk="0" fontAlgn="base" hangingPunct="0">
              <a:lnSpc>
                <a:spcPct val="150000"/>
              </a:lnSpc>
              <a:spcBef>
                <a:spcPct val="0"/>
              </a:spcBef>
              <a:spcAft>
                <a:spcPct val="0"/>
              </a:spcAft>
            </a:pPr>
            <a:r>
              <a:rPr lang="en-GB" altLang="en-US" sz="1200" dirty="0">
                <a:latin typeface="+mj-lt"/>
                <a:cs typeface="Arial" panose="020B0604020202020204" pitchFamily="34" charset="0"/>
              </a:rPr>
              <a:t>away now. Don’t Touch My Hair might take </a:t>
            </a:r>
          </a:p>
          <a:p>
            <a:pPr lvl="0" eaLnBrk="0" fontAlgn="base" hangingPunct="0">
              <a:lnSpc>
                <a:spcPct val="150000"/>
              </a:lnSpc>
              <a:spcBef>
                <a:spcPct val="0"/>
              </a:spcBef>
              <a:spcAft>
                <a:spcPct val="0"/>
              </a:spcAft>
            </a:pPr>
            <a:r>
              <a:rPr lang="en-GB" altLang="en-US" sz="1200" dirty="0">
                <a:latin typeface="+mj-lt"/>
                <a:cs typeface="Arial" panose="020B0604020202020204" pitchFamily="34" charset="0"/>
              </a:rPr>
              <a:t>its title from one of the most well-known </a:t>
            </a:r>
          </a:p>
          <a:p>
            <a:pPr lvl="0" eaLnBrk="0" fontAlgn="base" hangingPunct="0">
              <a:lnSpc>
                <a:spcPct val="150000"/>
              </a:lnSpc>
              <a:spcBef>
                <a:spcPct val="0"/>
              </a:spcBef>
              <a:spcAft>
                <a:spcPct val="0"/>
              </a:spcAft>
            </a:pPr>
            <a:r>
              <a:rPr lang="en-GB" altLang="en-US" sz="1200" dirty="0">
                <a:latin typeface="+mj-lt"/>
                <a:cs typeface="Arial" panose="020B0604020202020204" pitchFamily="34" charset="0"/>
              </a:rPr>
              <a:t>(if still frustratingly common) aspects of </a:t>
            </a:r>
          </a:p>
          <a:p>
            <a:pPr lvl="0" eaLnBrk="0" fontAlgn="base" hangingPunct="0">
              <a:lnSpc>
                <a:spcPct val="150000"/>
              </a:lnSpc>
              <a:spcBef>
                <a:spcPct val="0"/>
              </a:spcBef>
              <a:spcAft>
                <a:spcPct val="0"/>
              </a:spcAft>
            </a:pPr>
            <a:r>
              <a:rPr lang="en-GB" altLang="en-US" sz="1200" dirty="0">
                <a:latin typeface="+mj-lt"/>
                <a:cs typeface="Arial" panose="020B0604020202020204" pitchFamily="34" charset="0"/>
              </a:rPr>
              <a:t>being black in a predominantly white society, but it will quickly comb away what you thought you knew about our coils and spread out a whole new way of seeing the world around you.</a:t>
            </a:r>
          </a:p>
          <a:p>
            <a:pPr lvl="0" eaLnBrk="0" fontAlgn="base" hangingPunct="0">
              <a:lnSpc>
                <a:spcPct val="150000"/>
              </a:lnSpc>
              <a:spcBef>
                <a:spcPct val="0"/>
              </a:spcBef>
              <a:spcAft>
                <a:spcPct val="0"/>
              </a:spcAft>
            </a:pPr>
            <a:endParaRPr lang="en-GB" altLang="en-US" sz="1200" dirty="0">
              <a:latin typeface="+mj-lt"/>
              <a:cs typeface="Arial" panose="020B0604020202020204" pitchFamily="34" charset="0"/>
            </a:endParaRPr>
          </a:p>
          <a:p>
            <a:pPr lvl="0" eaLnBrk="0" fontAlgn="base" hangingPunct="0">
              <a:lnSpc>
                <a:spcPct val="150000"/>
              </a:lnSpc>
              <a:spcBef>
                <a:spcPct val="0"/>
              </a:spcBef>
              <a:spcAft>
                <a:spcPct val="0"/>
              </a:spcAft>
            </a:pPr>
            <a:r>
              <a:rPr lang="en-GB" altLang="en-US" sz="1200" dirty="0">
                <a:latin typeface="+mj-lt"/>
                <a:cs typeface="Arial" panose="020B0604020202020204" pitchFamily="34" charset="0"/>
              </a:rPr>
              <a:t>This is Emma </a:t>
            </a:r>
            <a:r>
              <a:rPr lang="en-GB" altLang="en-US" sz="1200" dirty="0" err="1">
                <a:latin typeface="+mj-lt"/>
                <a:cs typeface="Arial" panose="020B0604020202020204" pitchFamily="34" charset="0"/>
              </a:rPr>
              <a:t>Dabiri’s</a:t>
            </a:r>
            <a:r>
              <a:rPr lang="en-GB" altLang="en-US" sz="1200" dirty="0">
                <a:latin typeface="+mj-lt"/>
                <a:cs typeface="Arial" panose="020B0604020202020204" pitchFamily="34" charset="0"/>
              </a:rPr>
              <a:t> first book but the academic and TV host doesn’t approach her subject matter like a novice. Black hair is personal and for her, this story begins with an upbringing in Ireland, where her hair was a “constant source of deep, deep shame”.</a:t>
            </a:r>
          </a:p>
          <a:p>
            <a:pPr lvl="0" eaLnBrk="0" fontAlgn="base" hangingPunct="0">
              <a:lnSpc>
                <a:spcPct val="150000"/>
              </a:lnSpc>
              <a:spcBef>
                <a:spcPct val="0"/>
              </a:spcBef>
              <a:spcAft>
                <a:spcPct val="0"/>
              </a:spcAft>
            </a:pPr>
            <a:endParaRPr lang="en-GB" altLang="en-US" sz="1200" dirty="0">
              <a:latin typeface="+mj-lt"/>
              <a:cs typeface="Arial" panose="020B0604020202020204" pitchFamily="34" charset="0"/>
            </a:endParaRPr>
          </a:p>
          <a:p>
            <a:pPr eaLnBrk="0" fontAlgn="base" hangingPunct="0">
              <a:lnSpc>
                <a:spcPct val="150000"/>
              </a:lnSpc>
              <a:spcBef>
                <a:spcPct val="0"/>
              </a:spcBef>
              <a:spcAft>
                <a:spcPct val="0"/>
              </a:spcAft>
            </a:pPr>
            <a:r>
              <a:rPr lang="en-GB" altLang="en-US" sz="1200" dirty="0">
                <a:latin typeface="+mj-lt"/>
                <a:cs typeface="Arial" panose="020B0604020202020204" pitchFamily="34" charset="0"/>
              </a:rPr>
              <a:t>Mixed race, born to a white Trinidadian mother and black Nigerian father, baby Dabiri did not have the loose curls synonymous with those with a lighter skin tone. Her hair quickly became a battleground until, around seven years ago, she realised that her politics and her presentation didn’t correspond: her chemically straightened hair needed to go. It is through </a:t>
            </a:r>
            <a:r>
              <a:rPr lang="en-GB" altLang="en-US" sz="1200" dirty="0">
                <a:cs typeface="Arial" panose="020B0604020202020204" pitchFamily="34" charset="0"/>
              </a:rPr>
              <a:t>this personal experience, and an understanding that our racialisation as black is as much bound up in our coiled hair as it is in our colouring, that </a:t>
            </a:r>
            <a:r>
              <a:rPr lang="en-GB" altLang="en-US" sz="1200" dirty="0" err="1">
                <a:cs typeface="Arial" panose="020B0604020202020204" pitchFamily="34" charset="0"/>
              </a:rPr>
              <a:t>Dabiri</a:t>
            </a:r>
            <a:r>
              <a:rPr lang="en-GB" altLang="en-US" sz="1200" dirty="0">
                <a:cs typeface="Arial" panose="020B0604020202020204" pitchFamily="34" charset="0"/>
              </a:rPr>
              <a:t> begins to take us on an unapologetic and intellectual journey, bursting with new theories and forgotten tales.</a:t>
            </a:r>
          </a:p>
          <a:p>
            <a:pPr eaLnBrk="0" fontAlgn="base" hangingPunct="0">
              <a:lnSpc>
                <a:spcPct val="150000"/>
              </a:lnSpc>
              <a:spcBef>
                <a:spcPct val="0"/>
              </a:spcBef>
              <a:spcAft>
                <a:spcPct val="0"/>
              </a:spcAft>
            </a:pPr>
            <a:endParaRPr lang="en-GB" altLang="en-US" sz="1200" dirty="0">
              <a:cs typeface="Arial" panose="020B0604020202020204" pitchFamily="34" charset="0"/>
            </a:endParaRPr>
          </a:p>
          <a:p>
            <a:pPr eaLnBrk="0" fontAlgn="base" hangingPunct="0">
              <a:lnSpc>
                <a:spcPct val="150000"/>
              </a:lnSpc>
              <a:spcBef>
                <a:spcPct val="0"/>
              </a:spcBef>
              <a:spcAft>
                <a:spcPct val="0"/>
              </a:spcAft>
            </a:pPr>
            <a:r>
              <a:rPr lang="en-GB" altLang="en-US" sz="1200" dirty="0">
                <a:cs typeface="Arial" panose="020B0604020202020204" pitchFamily="34" charset="0"/>
              </a:rPr>
              <a:t>She explores black hair history relating to her own Nigerian ancestry as well as in the US, the UK and other parts of Africa and Latin America. The way black people have been conditioned to think about their hair, as a tiresome, time-consuming burden, shifts under her pen. Colonialism has done a lot of damage to those perceived as black; crucially, it has robbed us of our time and of any kind of positive hair heritage. Making the choice to reclaim that time and change the often derogatory language we use when talking about our hair is a tiny, radical step all black women with “type four” hair can take.</a:t>
            </a:r>
          </a:p>
          <a:p>
            <a:pPr eaLnBrk="0" fontAlgn="base" hangingPunct="0">
              <a:lnSpc>
                <a:spcPct val="150000"/>
              </a:lnSpc>
              <a:spcBef>
                <a:spcPct val="0"/>
              </a:spcBef>
              <a:spcAft>
                <a:spcPct val="0"/>
              </a:spcAft>
            </a:pPr>
            <a:endParaRPr lang="en-GB" altLang="en-US" sz="1200" dirty="0">
              <a:cs typeface="Arial" panose="020B0604020202020204" pitchFamily="34" charset="0"/>
            </a:endParaRPr>
          </a:p>
          <a:p>
            <a:pPr lvl="0" eaLnBrk="0" fontAlgn="base" hangingPunct="0">
              <a:lnSpc>
                <a:spcPct val="150000"/>
              </a:lnSpc>
              <a:spcBef>
                <a:spcPct val="0"/>
              </a:spcBef>
              <a:spcAft>
                <a:spcPct val="0"/>
              </a:spcAft>
            </a:pPr>
            <a:endParaRPr lang="en-GB" altLang="en-US" sz="1200" dirty="0">
              <a:latin typeface="+mj-lt"/>
              <a:cs typeface="Arial" panose="020B0604020202020204" pitchFamily="34" charset="0"/>
            </a:endParaRPr>
          </a:p>
        </p:txBody>
      </p:sp>
      <p:pic>
        <p:nvPicPr>
          <p:cNvPr id="3" name="Picture 2">
            <a:extLst>
              <a:ext uri="{FF2B5EF4-FFF2-40B4-BE49-F238E27FC236}">
                <a16:creationId xmlns:a16="http://schemas.microsoft.com/office/drawing/2014/main" id="{82826827-6344-458D-AFE1-1061A95A8524}"/>
              </a:ext>
            </a:extLst>
          </p:cNvPr>
          <p:cNvPicPr>
            <a:picLocks noChangeAspect="1"/>
          </p:cNvPicPr>
          <p:nvPr/>
        </p:nvPicPr>
        <p:blipFill>
          <a:blip r:embed="rId2"/>
          <a:stretch>
            <a:fillRect/>
          </a:stretch>
        </p:blipFill>
        <p:spPr>
          <a:xfrm>
            <a:off x="3170702" y="776536"/>
            <a:ext cx="3360374" cy="2016224"/>
          </a:xfrm>
          <a:prstGeom prst="rect">
            <a:avLst/>
          </a:prstGeom>
        </p:spPr>
      </p:pic>
    </p:spTree>
    <p:extLst>
      <p:ext uri="{BB962C8B-B14F-4D97-AF65-F5344CB8AC3E}">
        <p14:creationId xmlns:p14="http://schemas.microsoft.com/office/powerpoint/2010/main" val="283829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4B17F3-5019-4D5B-938A-6144C2F09988}"/>
              </a:ext>
            </a:extLst>
          </p:cNvPr>
          <p:cNvSpPr>
            <a:spLocks noGrp="1"/>
          </p:cNvSpPr>
          <p:nvPr>
            <p:ph type="sldNum" sz="quarter" idx="12"/>
          </p:nvPr>
        </p:nvSpPr>
        <p:spPr>
          <a:xfrm>
            <a:off x="4914900" y="9106117"/>
            <a:ext cx="1600200" cy="527403"/>
          </a:xfrm>
        </p:spPr>
        <p:txBody>
          <a:bodyPr/>
          <a:lstStyle/>
          <a:p>
            <a:fld id="{2910EBAA-92EB-4343-B6D5-25298559C073}" type="slidenum">
              <a:rPr lang="en-GB" smtClean="0"/>
              <a:pPr/>
              <a:t>33</a:t>
            </a:fld>
            <a:endParaRPr lang="en-GB" dirty="0"/>
          </a:p>
        </p:txBody>
      </p:sp>
      <p:sp>
        <p:nvSpPr>
          <p:cNvPr id="3" name="Rectangle 2">
            <a:extLst>
              <a:ext uri="{FF2B5EF4-FFF2-40B4-BE49-F238E27FC236}">
                <a16:creationId xmlns:a16="http://schemas.microsoft.com/office/drawing/2014/main" id="{2BC2D668-1370-4439-9E49-BE1C535D75B0}"/>
              </a:ext>
            </a:extLst>
          </p:cNvPr>
          <p:cNvSpPr/>
          <p:nvPr/>
        </p:nvSpPr>
        <p:spPr>
          <a:xfrm>
            <a:off x="310344" y="344488"/>
            <a:ext cx="6237312" cy="7819641"/>
          </a:xfrm>
          <a:prstGeom prst="rect">
            <a:avLst/>
          </a:prstGeom>
        </p:spPr>
        <p:txBody>
          <a:bodyPr wrap="square">
            <a:spAutoFit/>
          </a:bodyPr>
          <a:lstStyle/>
          <a:p>
            <a:pPr lvl="0" eaLnBrk="0" fontAlgn="base" hangingPunct="0">
              <a:lnSpc>
                <a:spcPct val="150000"/>
              </a:lnSpc>
              <a:spcBef>
                <a:spcPct val="0"/>
              </a:spcBef>
              <a:spcAft>
                <a:spcPct val="0"/>
              </a:spcAft>
            </a:pPr>
            <a:r>
              <a:rPr lang="en-GB" altLang="en-US" sz="1200" dirty="0">
                <a:cs typeface="Arial" panose="020B0604020202020204" pitchFamily="34" charset="0"/>
              </a:rPr>
              <a:t>She is critical of discussion that ignores wider theory around anti-consumerism, arguing that</a:t>
            </a:r>
          </a:p>
          <a:p>
            <a:pPr lvl="0" eaLnBrk="0" fontAlgn="base" hangingPunct="0">
              <a:lnSpc>
                <a:spcPct val="150000"/>
              </a:lnSpc>
              <a:spcBef>
                <a:spcPct val="0"/>
              </a:spcBef>
              <a:spcAft>
                <a:spcPct val="0"/>
              </a:spcAft>
            </a:pPr>
            <a:r>
              <a:rPr lang="en-GB" altLang="en-US" sz="1200" dirty="0">
                <a:cs typeface="Arial" panose="020B0604020202020204" pitchFamily="34" charset="0"/>
              </a:rPr>
              <a:t>the natural hair movement espoused by the Black Panthers in the 1960s and 70s was far more radical than ours today. While some “</a:t>
            </a:r>
            <a:r>
              <a:rPr lang="en-GB" altLang="en-US" sz="1200" dirty="0" err="1">
                <a:cs typeface="Arial" panose="020B0604020202020204" pitchFamily="34" charset="0"/>
              </a:rPr>
              <a:t>naturalistas</a:t>
            </a:r>
            <a:r>
              <a:rPr lang="en-GB" altLang="en-US" sz="1200" dirty="0">
                <a:cs typeface="Arial" panose="020B0604020202020204" pitchFamily="34" charset="0"/>
              </a:rPr>
              <a:t>” concentrate on twist-outs and slicking down baby hairs – styles that stretch back further than you might imagine and, whether we like it our not, implicitly emulate European hair textures – “picked out ’</a:t>
            </a:r>
            <a:r>
              <a:rPr lang="en-GB" altLang="en-US" sz="1200" dirty="0" err="1">
                <a:cs typeface="Arial" panose="020B0604020202020204" pitchFamily="34" charset="0"/>
              </a:rPr>
              <a:t>fros</a:t>
            </a:r>
            <a:r>
              <a:rPr lang="en-GB" altLang="en-US" sz="1200" dirty="0">
                <a:cs typeface="Arial" panose="020B0604020202020204" pitchFamily="34" charset="0"/>
              </a:rPr>
              <a:t>” were far more about the rejection of beauty ideals and, crucially, capitalism.</a:t>
            </a:r>
          </a:p>
          <a:p>
            <a:pPr lvl="0" eaLnBrk="0" fontAlgn="base" hangingPunct="0">
              <a:lnSpc>
                <a:spcPct val="150000"/>
              </a:lnSpc>
              <a:spcBef>
                <a:spcPct val="0"/>
              </a:spcBef>
              <a:spcAft>
                <a:spcPct val="0"/>
              </a:spcAft>
            </a:pPr>
            <a:endParaRPr lang="en-GB" altLang="en-US" sz="1200" dirty="0">
              <a:cs typeface="Arial" panose="020B0604020202020204" pitchFamily="34" charset="0"/>
            </a:endParaRPr>
          </a:p>
          <a:p>
            <a:pPr lvl="0" eaLnBrk="0" fontAlgn="base" hangingPunct="0">
              <a:lnSpc>
                <a:spcPct val="150000"/>
              </a:lnSpc>
              <a:spcBef>
                <a:spcPct val="0"/>
              </a:spcBef>
              <a:spcAft>
                <a:spcPct val="0"/>
              </a:spcAft>
            </a:pPr>
            <a:r>
              <a:rPr lang="en-GB" altLang="en-US" sz="1200" dirty="0">
                <a:cs typeface="Arial" panose="020B0604020202020204" pitchFamily="34" charset="0"/>
              </a:rPr>
              <a:t>Her sources are rich, diverse and sometimes </a:t>
            </a:r>
            <a:r>
              <a:rPr lang="en-GB" altLang="en-US" sz="1200" dirty="0" err="1">
                <a:cs typeface="Arial" panose="020B0604020202020204" pitchFamily="34" charset="0"/>
              </a:rPr>
              <a:t>heartbreaking</a:t>
            </a:r>
            <a:r>
              <a:rPr lang="en-GB" altLang="en-US" sz="1200" dirty="0">
                <a:cs typeface="Arial" panose="020B0604020202020204" pitchFamily="34" charset="0"/>
              </a:rPr>
              <a:t> – ranging from escaped slave notices to the Black Women Oral History Project of 1976-1981 and the legends of the Orisha. They need to be because, as Dabiri points out, not only is there a lack of exploration into black hair, there is also a lack of recognition of black people in history books. Despite unmistakably grand achievements in the realms of physics, maths, social organising and feats of engineering, we are forced to learn about ourselves from livestock ledgers.</a:t>
            </a:r>
          </a:p>
          <a:p>
            <a:pPr lvl="0" eaLnBrk="0" fontAlgn="base" hangingPunct="0">
              <a:lnSpc>
                <a:spcPct val="150000"/>
              </a:lnSpc>
              <a:spcBef>
                <a:spcPct val="0"/>
              </a:spcBef>
              <a:spcAft>
                <a:spcPct val="0"/>
              </a:spcAft>
            </a:pPr>
            <a:endParaRPr lang="en-GB" altLang="en-US" sz="1200" dirty="0">
              <a:cs typeface="Arial" panose="020B0604020202020204" pitchFamily="34" charset="0"/>
            </a:endParaRPr>
          </a:p>
          <a:p>
            <a:pPr lvl="0" eaLnBrk="0" fontAlgn="base" hangingPunct="0">
              <a:lnSpc>
                <a:spcPct val="150000"/>
              </a:lnSpc>
              <a:spcBef>
                <a:spcPct val="0"/>
              </a:spcBef>
              <a:spcAft>
                <a:spcPct val="0"/>
              </a:spcAft>
            </a:pPr>
            <a:r>
              <a:rPr lang="en-GB" altLang="en-US" sz="1200" dirty="0">
                <a:cs typeface="Arial" panose="020B0604020202020204" pitchFamily="34" charset="0"/>
              </a:rPr>
              <a:t>Still, Don’t Touch My Hair manages to give us something to hold on to. Even the idea of beauty itself, as something isolated from our sociological selves, is challenged by the Ashanti understanding of Fe, a concept that goes beyond physical beauty. Other sources drawn upon to resituate our hair narrative include African metaphysics.</a:t>
            </a:r>
          </a:p>
          <a:p>
            <a:pPr lvl="0" eaLnBrk="0" fontAlgn="base" hangingPunct="0">
              <a:lnSpc>
                <a:spcPct val="150000"/>
              </a:lnSpc>
              <a:spcBef>
                <a:spcPct val="0"/>
              </a:spcBef>
              <a:spcAft>
                <a:spcPct val="0"/>
              </a:spcAft>
            </a:pPr>
            <a:endParaRPr lang="en-GB" altLang="en-US" sz="1200" dirty="0">
              <a:cs typeface="Arial" panose="020B0604020202020204" pitchFamily="34" charset="0"/>
            </a:endParaRPr>
          </a:p>
          <a:p>
            <a:pPr lvl="0" eaLnBrk="0" fontAlgn="base" hangingPunct="0">
              <a:lnSpc>
                <a:spcPct val="150000"/>
              </a:lnSpc>
              <a:spcBef>
                <a:spcPct val="0"/>
              </a:spcBef>
              <a:spcAft>
                <a:spcPct val="0"/>
              </a:spcAft>
            </a:pPr>
            <a:r>
              <a:rPr lang="en-GB" altLang="en-US" sz="1200" dirty="0">
                <a:cs typeface="Arial" panose="020B0604020202020204" pitchFamily="34" charset="0"/>
              </a:rPr>
              <a:t>Some books make us feel seen and for me, that is what Don’t Touch My Hair does. As a mixed-race person with tightly coiled hair like the author, who grew up in the far reaches of Scotland in</a:t>
            </a:r>
          </a:p>
          <a:p>
            <a:pPr>
              <a:lnSpc>
                <a:spcPct val="150000"/>
              </a:lnSpc>
            </a:pPr>
            <a:r>
              <a:rPr lang="en-GB" altLang="en-US" sz="1200" dirty="0">
                <a:cs typeface="Arial" panose="020B0604020202020204" pitchFamily="34" charset="0"/>
              </a:rPr>
              <a:t>an environment that doesn’t sound too dissimilar to </a:t>
            </a:r>
            <a:r>
              <a:rPr lang="en-GB" altLang="en-US" sz="1200" dirty="0" err="1">
                <a:cs typeface="Arial" panose="020B0604020202020204" pitchFamily="34" charset="0"/>
              </a:rPr>
              <a:t>Dabiri’s</a:t>
            </a:r>
            <a:r>
              <a:rPr lang="en-GB" altLang="en-US" sz="1200" dirty="0">
                <a:cs typeface="Arial" panose="020B0604020202020204" pitchFamily="34" charset="0"/>
              </a:rPr>
              <a:t> Ireland, I was able to engage with it in a unique way. But I would urge everyone to read Don’t Touch My Hair. You may not agree with everything she writes, but the author is undeniably snappy, bringing out humour and no small amount of sass. The first title of its kind, with fresh ideas and a vivid sense of purpose, </a:t>
            </a:r>
            <a:r>
              <a:rPr lang="en-GB" altLang="en-US" sz="1200" dirty="0" err="1">
                <a:cs typeface="Arial" panose="020B0604020202020204" pitchFamily="34" charset="0"/>
              </a:rPr>
              <a:t>Dabiri’s</a:t>
            </a:r>
            <a:r>
              <a:rPr lang="en-GB" altLang="en-US" sz="1200" dirty="0">
                <a:cs typeface="Arial" panose="020B0604020202020204" pitchFamily="34" charset="0"/>
              </a:rPr>
              <a:t> book is ground-breaking.</a:t>
            </a:r>
            <a:endParaRPr lang="en-GB" sz="1200" dirty="0"/>
          </a:p>
          <a:p>
            <a:pPr lvl="0" eaLnBrk="0" fontAlgn="base" hangingPunct="0">
              <a:lnSpc>
                <a:spcPct val="150000"/>
              </a:lnSpc>
              <a:spcBef>
                <a:spcPct val="0"/>
              </a:spcBef>
              <a:spcAft>
                <a:spcPct val="0"/>
              </a:spcAft>
            </a:pPr>
            <a:endParaRPr lang="en-GB" altLang="en-US" sz="1200" dirty="0">
              <a:cs typeface="Arial" panose="020B0604020202020204" pitchFamily="34" charset="0"/>
            </a:endParaRPr>
          </a:p>
        </p:txBody>
      </p:sp>
      <p:sp>
        <p:nvSpPr>
          <p:cNvPr id="4" name="Rectangle 3">
            <a:extLst>
              <a:ext uri="{FF2B5EF4-FFF2-40B4-BE49-F238E27FC236}">
                <a16:creationId xmlns:a16="http://schemas.microsoft.com/office/drawing/2014/main" id="{450372BD-9EF8-2C48-9C23-1CC4B95B77C3}"/>
              </a:ext>
            </a:extLst>
          </p:cNvPr>
          <p:cNvSpPr/>
          <p:nvPr/>
        </p:nvSpPr>
        <p:spPr>
          <a:xfrm>
            <a:off x="277788" y="7723507"/>
            <a:ext cx="6237312" cy="1906997"/>
          </a:xfrm>
          <a:prstGeom prst="rect">
            <a:avLst/>
          </a:prstGeom>
          <a:ln w="28575">
            <a:solidFill>
              <a:schemeClr val="tx1"/>
            </a:solidFill>
          </a:ln>
        </p:spPr>
        <p:txBody>
          <a:bodyPr wrap="square" lIns="91440" tIns="45720" rIns="91440" bIns="45720" anchor="t">
            <a:spAutoFit/>
          </a:bodyPr>
          <a:lstStyle/>
          <a:p>
            <a:pPr marL="0" lvl="1"/>
            <a:r>
              <a:rPr lang="en-GB" sz="1100" b="1" dirty="0"/>
              <a:t>Summary </a:t>
            </a:r>
            <a:r>
              <a:rPr lang="en-GB" sz="1100" i="1" dirty="0"/>
              <a:t>(In your own words...)</a:t>
            </a:r>
            <a:endParaRPr lang="en-GB" sz="1100" b="1" i="1" dirty="0"/>
          </a:p>
          <a:p>
            <a:pPr marL="0" lvl="1">
              <a:lnSpc>
                <a:spcPct val="200000"/>
              </a:lnSpc>
            </a:pPr>
            <a:r>
              <a:rPr lang="en-GB" sz="1100" b="1" i="1" dirty="0"/>
              <a:t>......................................................................................................................................................................................................................................................................................................................................................................................................................................................................................................................................................................................................................................................................................................................................................................................................................</a:t>
            </a:r>
          </a:p>
        </p:txBody>
      </p:sp>
    </p:spTree>
    <p:extLst>
      <p:ext uri="{BB962C8B-B14F-4D97-AF65-F5344CB8AC3E}">
        <p14:creationId xmlns:p14="http://schemas.microsoft.com/office/powerpoint/2010/main" val="2135212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10EBAA-92EB-4343-B6D5-25298559C073}" type="slidenum">
              <a:rPr lang="en-GB" smtClean="0"/>
              <a:pPr/>
              <a:t>34</a:t>
            </a:fld>
            <a:endParaRPr lang="en-GB"/>
          </a:p>
        </p:txBody>
      </p:sp>
      <p:sp>
        <p:nvSpPr>
          <p:cNvPr id="27" name="Rectangle 26">
            <a:extLst>
              <a:ext uri="{FF2B5EF4-FFF2-40B4-BE49-F238E27FC236}">
                <a16:creationId xmlns:a16="http://schemas.microsoft.com/office/drawing/2014/main" id="{4BC31475-AC73-4079-AB84-184E65C8CFD9}"/>
              </a:ext>
            </a:extLst>
          </p:cNvPr>
          <p:cNvSpPr/>
          <p:nvPr/>
        </p:nvSpPr>
        <p:spPr>
          <a:xfrm>
            <a:off x="368660" y="3854161"/>
            <a:ext cx="6192688" cy="5356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GB" altLang="en-US" sz="1400" dirty="0">
                <a:solidFill>
                  <a:schemeClr val="tx1"/>
                </a:solidFill>
                <a:cs typeface="Arial" panose="020B0604020202020204" pitchFamily="34" charset="0"/>
              </a:rPr>
              <a:t>‘She explores black hair history relating to her own Nigerian </a:t>
            </a:r>
            <a:r>
              <a:rPr lang="en-GB" altLang="en-US" sz="1400" b="1" u="sng" dirty="0">
                <a:solidFill>
                  <a:schemeClr val="tx1"/>
                </a:solidFill>
                <a:cs typeface="Arial" panose="020B0604020202020204" pitchFamily="34" charset="0"/>
              </a:rPr>
              <a:t>ancestry</a:t>
            </a:r>
            <a:r>
              <a:rPr lang="en-GB" altLang="en-US" sz="1400" dirty="0">
                <a:solidFill>
                  <a:schemeClr val="tx1"/>
                </a:solidFill>
                <a:cs typeface="Arial" panose="020B0604020202020204" pitchFamily="34" charset="0"/>
              </a:rPr>
              <a:t> as well as in the US, the UK and other parts of Africa and Latin America.’</a:t>
            </a:r>
          </a:p>
        </p:txBody>
      </p:sp>
      <p:sp>
        <p:nvSpPr>
          <p:cNvPr id="28" name="Rectangle 27">
            <a:extLst>
              <a:ext uri="{FF2B5EF4-FFF2-40B4-BE49-F238E27FC236}">
                <a16:creationId xmlns:a16="http://schemas.microsoft.com/office/drawing/2014/main" id="{C1409F70-7686-49EB-9392-0D4ED179EA6E}"/>
              </a:ext>
            </a:extLst>
          </p:cNvPr>
          <p:cNvSpPr/>
          <p:nvPr/>
        </p:nvSpPr>
        <p:spPr>
          <a:xfrm>
            <a:off x="404664" y="4428633"/>
            <a:ext cx="6048672" cy="1028423"/>
          </a:xfrm>
          <a:prstGeom prst="rect">
            <a:avLst/>
          </a:prstGeom>
        </p:spPr>
        <p:txBody>
          <a:bodyPr wrap="square">
            <a:spAutoFit/>
          </a:bodyPr>
          <a:lstStyle/>
          <a:p>
            <a:pPr>
              <a:lnSpc>
                <a:spcPct val="150000"/>
              </a:lnSpc>
            </a:pPr>
            <a:r>
              <a:rPr lang="en-GB" sz="1400" dirty="0"/>
              <a:t>How is the word </a:t>
            </a:r>
            <a:r>
              <a:rPr lang="en-GB" sz="1400" b="1" dirty="0"/>
              <a:t>ancestry</a:t>
            </a:r>
            <a:r>
              <a:rPr lang="en-GB" sz="1400" dirty="0"/>
              <a:t> being used in this sentence? What does it mean?</a:t>
            </a:r>
            <a:br>
              <a:rPr lang="en-GB" sz="1400" dirty="0"/>
            </a:br>
            <a:r>
              <a:rPr lang="en-GB" sz="1400" dirty="0"/>
              <a:t>......................................................................................................................................................................................................................................................................</a:t>
            </a:r>
          </a:p>
        </p:txBody>
      </p:sp>
      <p:sp>
        <p:nvSpPr>
          <p:cNvPr id="20" name="Title 4">
            <a:extLst>
              <a:ext uri="{FF2B5EF4-FFF2-40B4-BE49-F238E27FC236}">
                <a16:creationId xmlns:a16="http://schemas.microsoft.com/office/drawing/2014/main" id="{877C0861-2AA9-4B0A-B231-D73D22608A7E}"/>
              </a:ext>
            </a:extLst>
          </p:cNvPr>
          <p:cNvSpPr txBox="1">
            <a:spLocks/>
          </p:cNvSpPr>
          <p:nvPr/>
        </p:nvSpPr>
        <p:spPr>
          <a:xfrm>
            <a:off x="296652" y="1389474"/>
            <a:ext cx="6264696" cy="382482"/>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5400" b="1" i="0" u="sng" strike="noStrike" kern="1200" cap="none" spc="0" normalizeH="0" baseline="0" noProof="0" dirty="0">
              <a:ln>
                <a:noFill/>
              </a:ln>
              <a:solidFill>
                <a:schemeClr val="tx1"/>
              </a:solidFill>
              <a:effectLst/>
              <a:uLnTx/>
              <a:uFillTx/>
              <a:latin typeface="+mj-lt"/>
              <a:ea typeface="+mj-ea"/>
              <a:cs typeface="+mj-cs"/>
            </a:endParaRPr>
          </a:p>
        </p:txBody>
      </p:sp>
      <p:sp>
        <p:nvSpPr>
          <p:cNvPr id="21" name="Rectangle 20">
            <a:extLst>
              <a:ext uri="{FF2B5EF4-FFF2-40B4-BE49-F238E27FC236}">
                <a16:creationId xmlns:a16="http://schemas.microsoft.com/office/drawing/2014/main" id="{8872FA8F-13B6-4721-8897-EB0864F5C76E}"/>
              </a:ext>
            </a:extLst>
          </p:cNvPr>
          <p:cNvSpPr/>
          <p:nvPr/>
        </p:nvSpPr>
        <p:spPr>
          <a:xfrm>
            <a:off x="368660" y="318524"/>
            <a:ext cx="6192688" cy="34592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4">
            <a:extLst>
              <a:ext uri="{FF2B5EF4-FFF2-40B4-BE49-F238E27FC236}">
                <a16:creationId xmlns:a16="http://schemas.microsoft.com/office/drawing/2014/main" id="{B0F13194-2B0E-4AEB-8ADC-2FF80B3F6A9E}"/>
              </a:ext>
            </a:extLst>
          </p:cNvPr>
          <p:cNvSpPr txBox="1">
            <a:spLocks/>
          </p:cNvSpPr>
          <p:nvPr/>
        </p:nvSpPr>
        <p:spPr>
          <a:xfrm>
            <a:off x="4113076" y="318524"/>
            <a:ext cx="2376264" cy="458979"/>
          </a:xfrm>
          <a:prstGeom prst="rect">
            <a:avLst/>
          </a:prstGeom>
        </p:spPr>
        <p:txBody>
          <a:bodyPr vert="horz" lIns="91440" tIns="45720" rIns="91440" bIns="45720" rtlCol="0" anchor="t">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1600" i="1" dirty="0">
                <a:latin typeface="+mj-lt"/>
                <a:ea typeface="+mj-ea"/>
                <a:cs typeface="+mj-cs"/>
              </a:rPr>
              <a:t>c</a:t>
            </a:r>
            <a:r>
              <a:rPr kumimoji="0" lang="en-GB" sz="1600" i="1" u="none" strike="noStrike" kern="1200" cap="none" spc="0" normalizeH="0" baseline="0" noProof="0" dirty="0" err="1">
                <a:ln>
                  <a:noFill/>
                </a:ln>
                <a:solidFill>
                  <a:schemeClr val="tx1"/>
                </a:solidFill>
                <a:effectLst/>
                <a:uLnTx/>
                <a:uFillTx/>
                <a:latin typeface="+mj-lt"/>
                <a:ea typeface="+mj-ea"/>
                <a:cs typeface="+mj-cs"/>
              </a:rPr>
              <a:t>onnect</a:t>
            </a:r>
            <a:r>
              <a:rPr kumimoji="0" lang="en-GB" sz="1600" i="0" u="none" strike="noStrike" kern="1200" cap="none" spc="0" normalizeH="0" baseline="0" noProof="0" dirty="0">
                <a:ln>
                  <a:noFill/>
                </a:ln>
                <a:solidFill>
                  <a:schemeClr val="tx1"/>
                </a:solidFill>
                <a:effectLst/>
                <a:uLnTx/>
                <a:uFillTx/>
                <a:latin typeface="+mj-lt"/>
                <a:ea typeface="+mj-ea"/>
                <a:cs typeface="+mj-cs"/>
              </a:rPr>
              <a:t>:</a:t>
            </a:r>
          </a:p>
          <a:p>
            <a:pPr algn="r">
              <a:spcBef>
                <a:spcPct val="0"/>
              </a:spcBef>
              <a:defRPr/>
            </a:pPr>
            <a:r>
              <a:rPr lang="en-GB" sz="1600" dirty="0"/>
              <a:t>lineage</a:t>
            </a:r>
            <a:br>
              <a:rPr lang="en-GB" sz="1600" dirty="0"/>
            </a:br>
            <a:r>
              <a:rPr lang="en-GB" sz="1600" dirty="0"/>
              <a:t>descent</a:t>
            </a:r>
            <a:br>
              <a:rPr lang="en-GB" sz="1600" dirty="0"/>
            </a:br>
            <a:r>
              <a:rPr lang="en-GB" sz="1600" dirty="0"/>
              <a:t>origin</a:t>
            </a:r>
          </a:p>
          <a:p>
            <a:pPr algn="r">
              <a:spcBef>
                <a:spcPct val="0"/>
              </a:spcBef>
              <a:defRPr/>
            </a:pPr>
            <a:r>
              <a:rPr lang="en-GB" sz="1600" dirty="0"/>
              <a:t>heritage</a:t>
            </a:r>
            <a:br>
              <a:rPr lang="en-GB" sz="1600" dirty="0"/>
            </a:br>
            <a:endParaRPr kumimoji="0" lang="en-GB" sz="1600" i="0" u="none" strike="noStrike" kern="1200" cap="none" spc="0" normalizeH="0" baseline="0" noProof="0" dirty="0">
              <a:ln>
                <a:noFill/>
              </a:ln>
              <a:solidFill>
                <a:schemeClr val="tx1"/>
              </a:solidFill>
              <a:effectLst/>
              <a:uLnTx/>
              <a:uFillTx/>
              <a:latin typeface="+mj-lt"/>
              <a:ea typeface="+mj-ea"/>
              <a:cs typeface="+mj-cs"/>
            </a:endParaRPr>
          </a:p>
        </p:txBody>
      </p:sp>
      <p:sp>
        <p:nvSpPr>
          <p:cNvPr id="23" name="Title 4">
            <a:extLst>
              <a:ext uri="{FF2B5EF4-FFF2-40B4-BE49-F238E27FC236}">
                <a16:creationId xmlns:a16="http://schemas.microsoft.com/office/drawing/2014/main" id="{4483539B-5154-431D-9C49-665B30FE4F87}"/>
              </a:ext>
            </a:extLst>
          </p:cNvPr>
          <p:cNvSpPr txBox="1">
            <a:spLocks/>
          </p:cNvSpPr>
          <p:nvPr/>
        </p:nvSpPr>
        <p:spPr>
          <a:xfrm>
            <a:off x="368660" y="318524"/>
            <a:ext cx="2376264" cy="458979"/>
          </a:xfrm>
          <a:prstGeom prst="rect">
            <a:avLst/>
          </a:prstGeom>
        </p:spPr>
        <p:txBody>
          <a:bodyPr vert="horz" lIns="91440" tIns="45720" rIns="91440" bIns="4572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dirty="0">
                <a:latin typeface="+mj-lt"/>
                <a:ea typeface="+mj-ea"/>
                <a:cs typeface="+mj-cs"/>
              </a:rPr>
              <a:t>ancestry</a:t>
            </a:r>
            <a:r>
              <a:rPr kumimoji="0" lang="en-GB" sz="1400" b="1" i="1" u="none" strike="noStrike" kern="1200" cap="none" spc="0" normalizeH="0" baseline="0" noProof="0" dirty="0">
                <a:ln>
                  <a:noFill/>
                </a:ln>
                <a:solidFill>
                  <a:schemeClr val="tx1"/>
                </a:solidFill>
                <a:effectLst/>
                <a:uLnTx/>
                <a:uFillTx/>
                <a:latin typeface="+mj-lt"/>
                <a:ea typeface="+mj-ea"/>
                <a:cs typeface="+mj-cs"/>
              </a:rPr>
              <a:t> noun</a:t>
            </a:r>
          </a:p>
        </p:txBody>
      </p:sp>
      <p:cxnSp>
        <p:nvCxnSpPr>
          <p:cNvPr id="24" name="Straight Arrow Connector 23">
            <a:extLst>
              <a:ext uri="{FF2B5EF4-FFF2-40B4-BE49-F238E27FC236}">
                <a16:creationId xmlns:a16="http://schemas.microsoft.com/office/drawing/2014/main" id="{BEAF6277-F257-4EFE-AFEB-A0D7FC7E76F4}"/>
              </a:ext>
            </a:extLst>
          </p:cNvPr>
          <p:cNvCxnSpPr/>
          <p:nvPr/>
        </p:nvCxnSpPr>
        <p:spPr>
          <a:xfrm flipH="1">
            <a:off x="2456892" y="1924949"/>
            <a:ext cx="432048" cy="38248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93E55C1-6187-408A-8A49-2D94DEC15D82}"/>
              </a:ext>
            </a:extLst>
          </p:cNvPr>
          <p:cNvCxnSpPr/>
          <p:nvPr/>
        </p:nvCxnSpPr>
        <p:spPr>
          <a:xfrm>
            <a:off x="3753036" y="1924949"/>
            <a:ext cx="432048" cy="38248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itle 4">
            <a:extLst>
              <a:ext uri="{FF2B5EF4-FFF2-40B4-BE49-F238E27FC236}">
                <a16:creationId xmlns:a16="http://schemas.microsoft.com/office/drawing/2014/main" id="{D3F3AE11-5A8F-4BE2-B820-096276F8F9FF}"/>
              </a:ext>
            </a:extLst>
          </p:cNvPr>
          <p:cNvSpPr txBox="1">
            <a:spLocks/>
          </p:cNvSpPr>
          <p:nvPr/>
        </p:nvSpPr>
        <p:spPr>
          <a:xfrm>
            <a:off x="404664" y="3019198"/>
            <a:ext cx="6192688" cy="552412"/>
          </a:xfrm>
          <a:prstGeom prst="rect">
            <a:avLst/>
          </a:prstGeom>
        </p:spPr>
        <p:txBody>
          <a:bodyPr vert="horz" lIns="91440" tIns="45720" rIns="91440" bIns="45720" rtlCol="0" anchor="t">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GB" sz="1600" i="1" dirty="0">
                <a:latin typeface="+mj-lt"/>
                <a:ea typeface="+mj-ea"/>
                <a:cs typeface="+mj-cs"/>
              </a:rPr>
              <a:t>define</a:t>
            </a:r>
            <a:r>
              <a:rPr kumimoji="0" lang="en-GB" sz="1200" i="0" u="none" strike="noStrike" kern="1200" cap="none" spc="0" normalizeH="0" baseline="0" noProof="0" dirty="0">
                <a:ln>
                  <a:noFill/>
                </a:ln>
                <a:solidFill>
                  <a:schemeClr val="tx1"/>
                </a:solidFill>
                <a:effectLst/>
                <a:uLnTx/>
                <a:uFillTx/>
                <a:latin typeface="+mj-lt"/>
                <a:ea typeface="+mj-ea"/>
                <a:cs typeface="+mj-cs"/>
              </a:rPr>
              <a:t>:…………………………………………………………………………………………………………………………………………………………………………………………………………………………………………………………………………………………………</a:t>
            </a:r>
            <a:endParaRPr kumimoji="0" lang="en-GB" sz="1600" i="0" u="none" strike="noStrike" kern="1200" cap="none" spc="0" normalizeH="0" baseline="0" noProof="0" dirty="0">
              <a:ln>
                <a:noFill/>
              </a:ln>
              <a:solidFill>
                <a:schemeClr val="tx1"/>
              </a:solidFill>
              <a:effectLst/>
              <a:uLnTx/>
              <a:uFillTx/>
              <a:latin typeface="+mj-lt"/>
              <a:ea typeface="+mj-ea"/>
              <a:cs typeface="+mj-cs"/>
            </a:endParaRPr>
          </a:p>
        </p:txBody>
      </p:sp>
      <p:sp>
        <p:nvSpPr>
          <p:cNvPr id="30" name="TextBox 29">
            <a:extLst>
              <a:ext uri="{FF2B5EF4-FFF2-40B4-BE49-F238E27FC236}">
                <a16:creationId xmlns:a16="http://schemas.microsoft.com/office/drawing/2014/main" id="{B8975E02-6C05-4F05-9CF1-BC4059411DD5}"/>
              </a:ext>
            </a:extLst>
          </p:cNvPr>
          <p:cNvSpPr txBox="1"/>
          <p:nvPr/>
        </p:nvSpPr>
        <p:spPr>
          <a:xfrm>
            <a:off x="2060848" y="1257960"/>
            <a:ext cx="2520280" cy="584775"/>
          </a:xfrm>
          <a:prstGeom prst="rect">
            <a:avLst/>
          </a:prstGeom>
          <a:noFill/>
        </p:spPr>
        <p:txBody>
          <a:bodyPr wrap="square" rtlCol="0">
            <a:spAutoFit/>
          </a:bodyPr>
          <a:lstStyle/>
          <a:p>
            <a:pPr algn="ctr"/>
            <a:r>
              <a:rPr lang="en-GB" sz="3200" b="1" u="sng" dirty="0"/>
              <a:t>ancestry</a:t>
            </a:r>
            <a:r>
              <a:rPr lang="en-GB" u="sng" dirty="0"/>
              <a:t> </a:t>
            </a:r>
          </a:p>
        </p:txBody>
      </p:sp>
      <p:sp>
        <p:nvSpPr>
          <p:cNvPr id="16" name="Rectangle 15">
            <a:extLst>
              <a:ext uri="{FF2B5EF4-FFF2-40B4-BE49-F238E27FC236}">
                <a16:creationId xmlns:a16="http://schemas.microsoft.com/office/drawing/2014/main" id="{E34D0A57-34D2-43AB-8049-9405D192E581}"/>
              </a:ext>
            </a:extLst>
          </p:cNvPr>
          <p:cNvSpPr/>
          <p:nvPr/>
        </p:nvSpPr>
        <p:spPr>
          <a:xfrm>
            <a:off x="332656" y="5457056"/>
            <a:ext cx="6264696" cy="2995307"/>
          </a:xfrm>
          <a:prstGeom prst="rect">
            <a:avLst/>
          </a:prstGeom>
        </p:spPr>
        <p:txBody>
          <a:bodyPr wrap="square">
            <a:spAutoFit/>
          </a:bodyPr>
          <a:lstStyle/>
          <a:p>
            <a:pPr marL="342900" indent="-342900">
              <a:lnSpc>
                <a:spcPct val="200000"/>
              </a:lnSpc>
              <a:buFont typeface="+mj-lt"/>
              <a:buAutoNum type="arabicPeriod"/>
            </a:pPr>
            <a:r>
              <a:rPr lang="en-GB" sz="1200" b="1" dirty="0"/>
              <a:t>Read back over the extract independently and highlight/underline three places where the writer expresses their opinion on the book in the review.</a:t>
            </a:r>
          </a:p>
          <a:p>
            <a:pPr marL="342900" indent="-342900">
              <a:lnSpc>
                <a:spcPct val="200000"/>
              </a:lnSpc>
              <a:buFont typeface="+mj-lt"/>
              <a:buAutoNum type="arabicPeriod"/>
            </a:pPr>
            <a:r>
              <a:rPr lang="en-GB" sz="1200" b="1" dirty="0"/>
              <a:t>DISCUSS: What do you know about the racist connotations associated with touching or asking to touch black hair?</a:t>
            </a:r>
          </a:p>
          <a:p>
            <a:pPr marL="342900" indent="-342900">
              <a:lnSpc>
                <a:spcPct val="200000"/>
              </a:lnSpc>
              <a:buFont typeface="+mj-lt"/>
              <a:buAutoNum type="arabicPeriod"/>
            </a:pPr>
            <a:r>
              <a:rPr lang="en-GB" sz="1200" b="1" dirty="0"/>
              <a:t>DISCUSS: Do you know any other cultures which express views on hair related to their ancestry or beliefs?</a:t>
            </a:r>
          </a:p>
          <a:p>
            <a:pPr marL="342900" indent="-342900">
              <a:lnSpc>
                <a:spcPct val="200000"/>
              </a:lnSpc>
              <a:buFont typeface="+mj-lt"/>
              <a:buAutoNum type="arabicPeriod"/>
            </a:pPr>
            <a:r>
              <a:rPr lang="en-GB" sz="1200" b="1" dirty="0"/>
              <a:t>DISCUSS: Why is it important to respect and stay educated on this topic and others like it?</a:t>
            </a:r>
          </a:p>
          <a:p>
            <a:pPr>
              <a:lnSpc>
                <a:spcPct val="200000"/>
              </a:lnSpc>
            </a:pPr>
            <a:r>
              <a:rPr lang="en-GB" sz="1200" b="1" i="1" dirty="0"/>
              <a:t>	</a:t>
            </a:r>
          </a:p>
        </p:txBody>
      </p:sp>
    </p:spTree>
    <p:extLst>
      <p:ext uri="{BB962C8B-B14F-4D97-AF65-F5344CB8AC3E}">
        <p14:creationId xmlns:p14="http://schemas.microsoft.com/office/powerpoint/2010/main" val="3292009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A9CBA8-087B-488D-B074-30158C892644}"/>
              </a:ext>
            </a:extLst>
          </p:cNvPr>
          <p:cNvSpPr>
            <a:spLocks noGrp="1"/>
          </p:cNvSpPr>
          <p:nvPr>
            <p:ph type="sldNum" sz="quarter" idx="12"/>
          </p:nvPr>
        </p:nvSpPr>
        <p:spPr/>
        <p:txBody>
          <a:bodyPr/>
          <a:lstStyle/>
          <a:p>
            <a:fld id="{2910EBAA-92EB-4343-B6D5-25298559C073}" type="slidenum">
              <a:rPr lang="en-GB" smtClean="0"/>
              <a:pPr/>
              <a:t>35</a:t>
            </a:fld>
            <a:endParaRPr lang="en-GB"/>
          </a:p>
        </p:txBody>
      </p:sp>
      <p:sp>
        <p:nvSpPr>
          <p:cNvPr id="10" name="Rectangle 9">
            <a:extLst>
              <a:ext uri="{FF2B5EF4-FFF2-40B4-BE49-F238E27FC236}">
                <a16:creationId xmlns:a16="http://schemas.microsoft.com/office/drawing/2014/main" id="{9CD16C0D-36FA-43E7-84CE-6B7E6AC8095B}"/>
              </a:ext>
            </a:extLst>
          </p:cNvPr>
          <p:cNvSpPr/>
          <p:nvPr/>
        </p:nvSpPr>
        <p:spPr>
          <a:xfrm>
            <a:off x="332656" y="272480"/>
            <a:ext cx="6192688" cy="9204699"/>
          </a:xfrm>
          <a:prstGeom prst="rect">
            <a:avLst/>
          </a:prstGeom>
        </p:spPr>
        <p:txBody>
          <a:bodyPr wrap="square">
            <a:spAutoFit/>
          </a:bodyPr>
          <a:lstStyle/>
          <a:p>
            <a:pPr>
              <a:lnSpc>
                <a:spcPct val="150000"/>
              </a:lnSpc>
            </a:pPr>
            <a:r>
              <a:rPr lang="en-GB" sz="1200" b="1" dirty="0"/>
              <a:t>READING HOMEWORK - The Beautiful, Black History of Cornrows by AIMEE SIMEON</a:t>
            </a:r>
          </a:p>
          <a:p>
            <a:pPr>
              <a:lnSpc>
                <a:spcPct val="150000"/>
              </a:lnSpc>
            </a:pPr>
            <a:r>
              <a:rPr lang="en-GB" sz="1200" b="1" dirty="0"/>
              <a:t>July 28, 2021</a:t>
            </a:r>
          </a:p>
          <a:p>
            <a:pPr>
              <a:lnSpc>
                <a:spcPct val="150000"/>
              </a:lnSpc>
            </a:pPr>
            <a:endParaRPr lang="en-GB" sz="1200" dirty="0"/>
          </a:p>
          <a:p>
            <a:pPr>
              <a:lnSpc>
                <a:spcPct val="150000"/>
              </a:lnSpc>
            </a:pPr>
            <a:r>
              <a:rPr lang="en-GB" sz="1200" dirty="0"/>
              <a:t>It's easy to feel like the beauty world is a constant revolving door. Fads and formulas come—stay for a while—and quickly disappear as the next one takes the stage. Still, few styles transcend what's trending and have rich cultural meaning. Cornrows are one of them. The style is prevalent in today's world but has roots dating back to ancient Africa. While the look is a common choice among many, there's a lot of rich history that goes unnoticed.</a:t>
            </a:r>
          </a:p>
          <a:p>
            <a:pPr>
              <a:lnSpc>
                <a:spcPct val="150000"/>
              </a:lnSpc>
            </a:pPr>
            <a:endParaRPr lang="en-GB" sz="1200" dirty="0"/>
          </a:p>
          <a:p>
            <a:pPr>
              <a:lnSpc>
                <a:spcPct val="150000"/>
              </a:lnSpc>
            </a:pPr>
            <a:r>
              <a:rPr lang="en-GB" sz="1200" dirty="0"/>
              <a:t>"The first thing to know about cornrows is they were made specifically for curly, </a:t>
            </a:r>
            <a:r>
              <a:rPr lang="en-GB" sz="1200" dirty="0" err="1"/>
              <a:t>coily</a:t>
            </a:r>
            <a:r>
              <a:rPr lang="en-GB" sz="1200" dirty="0"/>
              <a:t>, and tight-textured hair," Donaldson says, emphasizing those textures are usually delicate hair types. "A braided style, like cornrows, helps protect [hair] from moisture loss and breakage." It's why cornrows, and many other braided looks, are classified as "protective" styles.</a:t>
            </a:r>
          </a:p>
          <a:p>
            <a:pPr>
              <a:lnSpc>
                <a:spcPct val="150000"/>
              </a:lnSpc>
            </a:pPr>
            <a:endParaRPr lang="en-GB" sz="1200" dirty="0"/>
          </a:p>
          <a:p>
            <a:pPr>
              <a:lnSpc>
                <a:spcPct val="150000"/>
              </a:lnSpc>
            </a:pPr>
            <a:r>
              <a:rPr lang="en-GB" sz="1200" dirty="0"/>
              <a:t>The braiding technique is technology-first at its core, focusing on braiding various patterns (from straight to zig-zag) against your scalp. Alone, cornrows are a sleek, low-maintenance style that can last for weeks. However, they also act as a flawless base for other styles like sew-in extensions and wigs. The possibilities for cornrow looks are endless, but that doesn't mean it's exempt from criticism, discrimination, and misrepresentation. </a:t>
            </a:r>
          </a:p>
          <a:p>
            <a:pPr>
              <a:lnSpc>
                <a:spcPct val="150000"/>
              </a:lnSpc>
            </a:pPr>
            <a:endParaRPr lang="en-GB" sz="1200" dirty="0"/>
          </a:p>
          <a:p>
            <a:pPr>
              <a:lnSpc>
                <a:spcPct val="150000"/>
              </a:lnSpc>
            </a:pPr>
            <a:r>
              <a:rPr lang="en-GB" sz="1200" dirty="0"/>
              <a:t>"Braids [cornrows] are often appropriated by non-Black people," Donaldson explains. "Braids are often seen as a trend instead of a style that was created specifically for these textures." While braids of other kinds have historically been used in different cultures, cornrows were explicitly designed for afro-textured hair. Cornrows dated far back to 3000 B.C., particularly in the Horn and West coasts of Africa.</a:t>
            </a:r>
          </a:p>
          <a:p>
            <a:pPr>
              <a:lnSpc>
                <a:spcPct val="150000"/>
              </a:lnSpc>
            </a:pPr>
            <a:endParaRPr lang="en-GB" sz="1200" dirty="0"/>
          </a:p>
          <a:p>
            <a:pPr>
              <a:lnSpc>
                <a:spcPct val="150000"/>
              </a:lnSpc>
            </a:pPr>
            <a:r>
              <a:rPr lang="en-GB" sz="1200" dirty="0"/>
              <a:t>In the early 1500s, the style was used as a communication medium amongst various African societies that were later forced to migrate to the Americas as slaves, where their customs followed. "In Africa, braids were a way to show people who you were," Donaldson says. "They signified your tribe, your marital status, your wealth, religion, and more." Blacks were further dehumanized during enslavement by having their hair cut off, which alienated them from their relatives, homes, and—ultimately—their identities. </a:t>
            </a:r>
          </a:p>
          <a:p>
            <a:pPr>
              <a:lnSpc>
                <a:spcPct val="150000"/>
              </a:lnSpc>
            </a:pPr>
            <a:endParaRPr lang="en-GB" sz="1200" dirty="0"/>
          </a:p>
        </p:txBody>
      </p:sp>
    </p:spTree>
    <p:extLst>
      <p:ext uri="{BB962C8B-B14F-4D97-AF65-F5344CB8AC3E}">
        <p14:creationId xmlns:p14="http://schemas.microsoft.com/office/powerpoint/2010/main" val="2375370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36</a:t>
            </a:fld>
            <a:endParaRPr lang="en-GB"/>
          </a:p>
        </p:txBody>
      </p:sp>
      <p:sp>
        <p:nvSpPr>
          <p:cNvPr id="8" name="Rectangle 7">
            <a:extLst>
              <a:ext uri="{FF2B5EF4-FFF2-40B4-BE49-F238E27FC236}">
                <a16:creationId xmlns:a16="http://schemas.microsoft.com/office/drawing/2014/main" id="{A13B29C6-8887-47BF-8E2E-2E1744DED6B0}"/>
              </a:ext>
            </a:extLst>
          </p:cNvPr>
          <p:cNvSpPr/>
          <p:nvPr/>
        </p:nvSpPr>
        <p:spPr>
          <a:xfrm>
            <a:off x="319535" y="7732665"/>
            <a:ext cx="6192688" cy="1448730"/>
          </a:xfrm>
          <a:prstGeom prst="rect">
            <a:avLst/>
          </a:prstGeom>
          <a:ln w="28575">
            <a:solidFill>
              <a:schemeClr val="tx1"/>
            </a:solidFill>
          </a:ln>
        </p:spPr>
        <p:txBody>
          <a:bodyPr wrap="square">
            <a:spAutoFit/>
          </a:bodyPr>
          <a:lstStyle/>
          <a:p>
            <a:pPr>
              <a:lnSpc>
                <a:spcPct val="150000"/>
              </a:lnSpc>
            </a:pPr>
            <a:r>
              <a:rPr lang="en-GB" sz="1200" b="1" dirty="0"/>
              <a:t>Why is it important that we have laws like The Crown Act in place?</a:t>
            </a:r>
            <a:br>
              <a:rPr lang="en-GB" sz="1200" b="1" dirty="0"/>
            </a:br>
            <a:r>
              <a:rPr lang="en-GB" sz="1200" i="1" dirty="0"/>
              <a:t>....................................................................................................................................................................................................................................................................................................................................................................................................................................................................................................................................................................................................................................................</a:t>
            </a:r>
            <a:endParaRPr lang="en-GB" sz="1200" dirty="0"/>
          </a:p>
        </p:txBody>
      </p:sp>
      <p:sp>
        <p:nvSpPr>
          <p:cNvPr id="9" name="Rectangle 8">
            <a:extLst>
              <a:ext uri="{FF2B5EF4-FFF2-40B4-BE49-F238E27FC236}">
                <a16:creationId xmlns:a16="http://schemas.microsoft.com/office/drawing/2014/main" id="{DF13515A-EB93-4738-A91E-0EFF9423E7E7}"/>
              </a:ext>
            </a:extLst>
          </p:cNvPr>
          <p:cNvSpPr/>
          <p:nvPr/>
        </p:nvSpPr>
        <p:spPr>
          <a:xfrm>
            <a:off x="322412" y="6050158"/>
            <a:ext cx="6192688" cy="1568443"/>
          </a:xfrm>
          <a:prstGeom prst="rect">
            <a:avLst/>
          </a:prstGeom>
          <a:ln w="28575">
            <a:solidFill>
              <a:schemeClr val="tx1"/>
            </a:solidFill>
          </a:ln>
        </p:spPr>
        <p:txBody>
          <a:bodyPr wrap="square" lIns="91440" tIns="45720" rIns="91440" bIns="45720" anchor="t">
            <a:spAutoFit/>
          </a:bodyPr>
          <a:lstStyle/>
          <a:p>
            <a:pPr marL="0" lvl="1"/>
            <a:r>
              <a:rPr lang="en-GB" sz="1100" b="1" dirty="0"/>
              <a:t>Summary </a:t>
            </a:r>
            <a:r>
              <a:rPr lang="en-GB" sz="1100" i="1" dirty="0"/>
              <a:t>(In your own words...)</a:t>
            </a:r>
            <a:endParaRPr lang="en-GB" sz="1100" b="1" i="1" dirty="0"/>
          </a:p>
          <a:p>
            <a:pPr marL="0" lvl="1">
              <a:lnSpc>
                <a:spcPct val="200000"/>
              </a:lnSpc>
            </a:pPr>
            <a:r>
              <a:rPr lang="en-GB" sz="1100" b="1" i="1" dirty="0"/>
              <a:t>....................................................................................................................................................................................................................................................................................................................................................................................................................................................................................................................................................................................................................................................</a:t>
            </a:r>
          </a:p>
        </p:txBody>
      </p:sp>
      <p:sp>
        <p:nvSpPr>
          <p:cNvPr id="5" name="Rectangle 4">
            <a:extLst>
              <a:ext uri="{FF2B5EF4-FFF2-40B4-BE49-F238E27FC236}">
                <a16:creationId xmlns:a16="http://schemas.microsoft.com/office/drawing/2014/main" id="{D3B1018D-C1CE-446D-A106-16576C275AFB}"/>
              </a:ext>
            </a:extLst>
          </p:cNvPr>
          <p:cNvSpPr/>
          <p:nvPr/>
        </p:nvSpPr>
        <p:spPr>
          <a:xfrm>
            <a:off x="323825" y="169446"/>
            <a:ext cx="6210350" cy="5880712"/>
          </a:xfrm>
          <a:prstGeom prst="rect">
            <a:avLst/>
          </a:prstGeom>
        </p:spPr>
        <p:txBody>
          <a:bodyPr wrap="square">
            <a:spAutoFit/>
          </a:bodyPr>
          <a:lstStyle/>
          <a:p>
            <a:pPr>
              <a:lnSpc>
                <a:spcPct val="150000"/>
              </a:lnSpc>
            </a:pPr>
            <a:r>
              <a:rPr lang="en-GB" sz="1200" dirty="0"/>
              <a:t>Black hair is Black history.</a:t>
            </a:r>
          </a:p>
          <a:p>
            <a:pPr>
              <a:lnSpc>
                <a:spcPct val="150000"/>
              </a:lnSpc>
            </a:pPr>
            <a:endParaRPr lang="en-GB" sz="1200" dirty="0"/>
          </a:p>
          <a:p>
            <a:pPr>
              <a:lnSpc>
                <a:spcPct val="150000"/>
              </a:lnSpc>
            </a:pPr>
            <a:r>
              <a:rPr lang="en-GB" sz="1200" dirty="0"/>
              <a:t>In 1999 Venus Williams wore cornrows with beaded ends, which were declared disruptive at the Australian Open. Only two years ago in 2019, Gabrielle Union filed a discrimination complaint against her employer, America's Got Talent, after receiving racially insensitive comments in regards to her hair, including that her styles were "too Black." It paints a clear picture of the disparities between Black traits and styles and the people who are policed versus those glorified.</a:t>
            </a:r>
          </a:p>
          <a:p>
            <a:pPr>
              <a:lnSpc>
                <a:spcPct val="150000"/>
              </a:lnSpc>
            </a:pPr>
            <a:endParaRPr lang="en-GB" sz="1200" dirty="0"/>
          </a:p>
          <a:p>
            <a:pPr>
              <a:lnSpc>
                <a:spcPct val="150000"/>
              </a:lnSpc>
            </a:pPr>
            <a:r>
              <a:rPr lang="en-GB" sz="1200" dirty="0"/>
              <a:t>Nonetheless, it doesn't erase the beauty of cornrows. Entertainers like Alicia Keys, Tracee Ellis Ross, Laverne Cox, Beyoncé, and more, rock cornrows on and off the red carpet—further showcasing its versatility. Stylists and influencers continue to innovate and share their work with the world on social media, serving as inspiration for millions on Instagram, Pinterest, and YouTube. Products both mass and indie are evolving to continually cater to the unique needs of Black hair textures—including braids.</a:t>
            </a:r>
          </a:p>
          <a:p>
            <a:pPr>
              <a:lnSpc>
                <a:spcPct val="150000"/>
              </a:lnSpc>
            </a:pPr>
            <a:endParaRPr lang="en-GB" sz="1200" dirty="0"/>
          </a:p>
          <a:p>
            <a:pPr>
              <a:lnSpc>
                <a:spcPct val="150000"/>
              </a:lnSpc>
            </a:pPr>
            <a:r>
              <a:rPr lang="en-GB" sz="1200" dirty="0"/>
              <a:t>Legislation, like The CROWN Act, is being implemented across the United States to ensure that Black people cannot be discriminated against based on their natural hair texture and style—including cornrows. As the pages in the history books continue to turn, so will the beautiful story of cornrows. "Braiding is a symbol of perseverance and tradition," Donaldson says. "Most importantly it reminds us that Black hair is Black history." And it should be treated and celebrated as such.</a:t>
            </a:r>
          </a:p>
        </p:txBody>
      </p:sp>
    </p:spTree>
    <p:extLst>
      <p:ext uri="{BB962C8B-B14F-4D97-AF65-F5344CB8AC3E}">
        <p14:creationId xmlns:p14="http://schemas.microsoft.com/office/powerpoint/2010/main" val="1249520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37</a:t>
            </a:fld>
            <a:endParaRPr lang="en-GB"/>
          </a:p>
        </p:txBody>
      </p:sp>
      <p:sp>
        <p:nvSpPr>
          <p:cNvPr id="5" name="Title 4">
            <a:extLst>
              <a:ext uri="{FF2B5EF4-FFF2-40B4-BE49-F238E27FC236}">
                <a16:creationId xmlns:a16="http://schemas.microsoft.com/office/drawing/2014/main" id="{6E073AFC-DB42-4D0B-8AC6-3F52197286AC}"/>
              </a:ext>
            </a:extLst>
          </p:cNvPr>
          <p:cNvSpPr>
            <a:spLocks noGrp="1"/>
          </p:cNvSpPr>
          <p:nvPr>
            <p:ph type="ctrTitle"/>
          </p:nvPr>
        </p:nvSpPr>
        <p:spPr>
          <a:xfrm>
            <a:off x="255127" y="304091"/>
            <a:ext cx="6182444" cy="692896"/>
          </a:xfrm>
        </p:spPr>
        <p:txBody>
          <a:bodyPr anchor="t">
            <a:normAutofit fontScale="90000"/>
          </a:bodyPr>
          <a:lstStyle/>
          <a:p>
            <a:pPr algn="l"/>
            <a:r>
              <a:rPr lang="en-US" sz="2200" dirty="0"/>
              <a:t>Week 6 </a:t>
            </a:r>
            <a:br>
              <a:rPr lang="en-US" sz="1800" dirty="0"/>
            </a:br>
            <a:r>
              <a:rPr lang="en-US" sz="1800" b="1" dirty="0">
                <a:latin typeface="Arial" panose="020B0604020202020204" pitchFamily="34" charset="0"/>
                <a:cs typeface="Arial" panose="020B0604020202020204" pitchFamily="34" charset="0"/>
              </a:rPr>
              <a:t>Extract from Charles Dickens </a:t>
            </a:r>
            <a:r>
              <a:rPr lang="en-US" sz="1800" b="1" i="1" dirty="0">
                <a:latin typeface="Arial" panose="020B0604020202020204" pitchFamily="34" charset="0"/>
                <a:cs typeface="Arial" panose="020B0604020202020204" pitchFamily="34" charset="0"/>
              </a:rPr>
              <a:t>Great Expectations</a:t>
            </a:r>
            <a:br>
              <a:rPr lang="en-US" altLang="en-US" sz="1300" b="1" i="1" dirty="0">
                <a:latin typeface="Arial" panose="020B0604020202020204" pitchFamily="34" charset="0"/>
                <a:cs typeface="Arial" panose="020B0604020202020204" pitchFamily="34" charset="0"/>
              </a:rPr>
            </a:br>
            <a:endParaRPr lang="en-US" dirty="0"/>
          </a:p>
        </p:txBody>
      </p:sp>
      <p:sp>
        <p:nvSpPr>
          <p:cNvPr id="6" name="TextBox 5">
            <a:extLst>
              <a:ext uri="{FF2B5EF4-FFF2-40B4-BE49-F238E27FC236}">
                <a16:creationId xmlns:a16="http://schemas.microsoft.com/office/drawing/2014/main" id="{0722EE83-9C36-4DE7-8D4E-7B9EAC4B6735}"/>
              </a:ext>
            </a:extLst>
          </p:cNvPr>
          <p:cNvSpPr txBox="1"/>
          <p:nvPr/>
        </p:nvSpPr>
        <p:spPr>
          <a:xfrm>
            <a:off x="255127" y="911794"/>
            <a:ext cx="6244838" cy="3426194"/>
          </a:xfrm>
          <a:prstGeom prst="rect">
            <a:avLst/>
          </a:prstGeom>
          <a:noFill/>
        </p:spPr>
        <p:txBody>
          <a:bodyPr wrap="square" rtlCol="0">
            <a:spAutoFit/>
          </a:bodyPr>
          <a:lstStyle/>
          <a:p>
            <a:pPr>
              <a:lnSpc>
                <a:spcPct val="200000"/>
              </a:lnSpc>
            </a:pPr>
            <a:r>
              <a:rPr lang="en-GB" sz="1400" b="1" dirty="0"/>
              <a:t>What images and thoughts come to mind when you think of a bride?</a:t>
            </a:r>
            <a:br>
              <a:rPr lang="en-GB" sz="1400" i="1" dirty="0"/>
            </a:br>
            <a:r>
              <a:rPr lang="en-GB" sz="1200" i="1" dirty="0"/>
              <a:t>...........................................................................................</a:t>
            </a:r>
            <a:br>
              <a:rPr lang="en-GB" sz="1200" i="1" dirty="0"/>
            </a:br>
            <a:r>
              <a:rPr lang="en-GB" sz="1200" i="1" dirty="0"/>
              <a:t>...........................................................................................</a:t>
            </a:r>
            <a:br>
              <a:rPr lang="en-GB" sz="1200" i="1" dirty="0"/>
            </a:br>
            <a:r>
              <a:rPr lang="en-GB" sz="1200" i="1" dirty="0"/>
              <a:t>.………………….......................................................................</a:t>
            </a:r>
            <a:br>
              <a:rPr lang="en-GB" sz="1200" i="1" dirty="0"/>
            </a:br>
            <a:r>
              <a:rPr lang="en-GB" sz="1200" i="1" dirty="0"/>
              <a:t>...........................................................................................</a:t>
            </a:r>
            <a:br>
              <a:rPr lang="en-GB" sz="1200" i="1" dirty="0"/>
            </a:br>
            <a:r>
              <a:rPr lang="en-GB" sz="1200" i="1" dirty="0"/>
              <a:t>...........................................................................................</a:t>
            </a:r>
            <a:br>
              <a:rPr lang="en-GB" sz="1200" i="1" dirty="0"/>
            </a:br>
            <a:r>
              <a:rPr lang="en-GB" sz="1200" i="1" dirty="0"/>
              <a:t>...........................................................................................</a:t>
            </a:r>
            <a:br>
              <a:rPr lang="en-GB" sz="1200" i="1" dirty="0"/>
            </a:br>
            <a:r>
              <a:rPr lang="en-GB" sz="1200" i="1" dirty="0"/>
              <a:t>...........................................................................................</a:t>
            </a:r>
            <a:br>
              <a:rPr lang="en-GB" sz="1200" i="1" dirty="0"/>
            </a:br>
            <a:r>
              <a:rPr lang="en-GB" sz="1200" i="1" dirty="0"/>
              <a:t>………………………………………………………………………………………</a:t>
            </a:r>
          </a:p>
        </p:txBody>
      </p:sp>
      <p:sp>
        <p:nvSpPr>
          <p:cNvPr id="7" name="TextBox 6">
            <a:extLst>
              <a:ext uri="{FF2B5EF4-FFF2-40B4-BE49-F238E27FC236}">
                <a16:creationId xmlns:a16="http://schemas.microsoft.com/office/drawing/2014/main" id="{4EAB69ED-0BF6-4C86-BA2D-79EAF01B96F0}"/>
              </a:ext>
            </a:extLst>
          </p:cNvPr>
          <p:cNvSpPr txBox="1"/>
          <p:nvPr/>
        </p:nvSpPr>
        <p:spPr>
          <a:xfrm>
            <a:off x="260648" y="4875180"/>
            <a:ext cx="6336704" cy="1517980"/>
          </a:xfrm>
          <a:prstGeom prst="rect">
            <a:avLst/>
          </a:prstGeom>
          <a:noFill/>
        </p:spPr>
        <p:txBody>
          <a:bodyPr wrap="square" rtlCol="0">
            <a:spAutoFit/>
          </a:bodyPr>
          <a:lstStyle/>
          <a:p>
            <a:pPr>
              <a:lnSpc>
                <a:spcPct val="200000"/>
              </a:lnSpc>
            </a:pPr>
            <a:r>
              <a:rPr lang="en-GB" sz="1200" i="1" dirty="0"/>
              <a:t>....................................................................................................................................................................................................................................................................................................................................................................................................................................................................................................................................................................................................................................................................</a:t>
            </a:r>
          </a:p>
        </p:txBody>
      </p:sp>
      <p:sp>
        <p:nvSpPr>
          <p:cNvPr id="8" name="TextBox 7">
            <a:extLst>
              <a:ext uri="{FF2B5EF4-FFF2-40B4-BE49-F238E27FC236}">
                <a16:creationId xmlns:a16="http://schemas.microsoft.com/office/drawing/2014/main" id="{C7BB8380-FAB7-4E09-8306-4F32C33F225E}"/>
              </a:ext>
            </a:extLst>
          </p:cNvPr>
          <p:cNvSpPr txBox="1"/>
          <p:nvPr/>
        </p:nvSpPr>
        <p:spPr>
          <a:xfrm>
            <a:off x="260647" y="6810104"/>
            <a:ext cx="6173927" cy="2625975"/>
          </a:xfrm>
          <a:prstGeom prst="rect">
            <a:avLst/>
          </a:prstGeom>
          <a:noFill/>
        </p:spPr>
        <p:txBody>
          <a:bodyPr wrap="square" rtlCol="0">
            <a:spAutoFit/>
          </a:bodyPr>
          <a:lstStyle/>
          <a:p>
            <a:pPr>
              <a:lnSpc>
                <a:spcPct val="200000"/>
              </a:lnSpc>
            </a:pPr>
            <a:r>
              <a:rPr lang="en-GB" sz="1200" i="1" dirty="0"/>
              <a:t>...............................................................................................................................................................................................................................................................................................................................................................................................................................................................................................................................................................................................................................................................................................................................................................................................................</a:t>
            </a:r>
            <a:br>
              <a:rPr lang="en-GB" sz="1200" i="1" dirty="0"/>
            </a:br>
            <a:r>
              <a:rPr lang="en-GB" sz="1200" i="1" dirty="0"/>
              <a:t>..........................................................................................................................................................................................................................................................................................................................</a:t>
            </a:r>
          </a:p>
        </p:txBody>
      </p:sp>
      <p:pic>
        <p:nvPicPr>
          <p:cNvPr id="9" name="Picture 8" descr="activating knowledge.png">
            <a:extLst>
              <a:ext uri="{FF2B5EF4-FFF2-40B4-BE49-F238E27FC236}">
                <a16:creationId xmlns:a16="http://schemas.microsoft.com/office/drawing/2014/main" id="{C370F1EE-0E10-4F30-9DE0-34AF8032D67D}"/>
              </a:ext>
            </a:extLst>
          </p:cNvPr>
          <p:cNvPicPr>
            <a:picLocks noChangeAspect="1"/>
          </p:cNvPicPr>
          <p:nvPr/>
        </p:nvPicPr>
        <p:blipFill>
          <a:blip r:embed="rId2" cstate="print"/>
          <a:stretch>
            <a:fillRect/>
          </a:stretch>
        </p:blipFill>
        <p:spPr>
          <a:xfrm>
            <a:off x="188640" y="8625408"/>
            <a:ext cx="1097002" cy="1025338"/>
          </a:xfrm>
          <a:prstGeom prst="rect">
            <a:avLst/>
          </a:prstGeom>
        </p:spPr>
      </p:pic>
      <p:sp>
        <p:nvSpPr>
          <p:cNvPr id="2" name="Rectangle 1">
            <a:extLst>
              <a:ext uri="{FF2B5EF4-FFF2-40B4-BE49-F238E27FC236}">
                <a16:creationId xmlns:a16="http://schemas.microsoft.com/office/drawing/2014/main" id="{B292D25B-31A8-4837-87B0-6AD01C31386D}"/>
              </a:ext>
            </a:extLst>
          </p:cNvPr>
          <p:cNvSpPr/>
          <p:nvPr/>
        </p:nvSpPr>
        <p:spPr>
          <a:xfrm>
            <a:off x="244211" y="4562415"/>
            <a:ext cx="6255754" cy="307777"/>
          </a:xfrm>
          <a:prstGeom prst="rect">
            <a:avLst/>
          </a:prstGeom>
        </p:spPr>
        <p:txBody>
          <a:bodyPr wrap="square">
            <a:spAutoFit/>
          </a:bodyPr>
          <a:lstStyle/>
          <a:p>
            <a:r>
              <a:rPr lang="en-GB" sz="1400" b="1" dirty="0"/>
              <a:t>What do you think are the most important parts of a wedding day? </a:t>
            </a:r>
            <a:endParaRPr lang="en-GB" sz="1400" dirty="0"/>
          </a:p>
        </p:txBody>
      </p:sp>
      <p:sp>
        <p:nvSpPr>
          <p:cNvPr id="10" name="Rectangle 9">
            <a:extLst>
              <a:ext uri="{FF2B5EF4-FFF2-40B4-BE49-F238E27FC236}">
                <a16:creationId xmlns:a16="http://schemas.microsoft.com/office/drawing/2014/main" id="{19A5E0B6-B9B2-4780-BE58-A554402E5F5D}"/>
              </a:ext>
            </a:extLst>
          </p:cNvPr>
          <p:cNvSpPr/>
          <p:nvPr/>
        </p:nvSpPr>
        <p:spPr>
          <a:xfrm>
            <a:off x="215051" y="6517431"/>
            <a:ext cx="6255754" cy="307777"/>
          </a:xfrm>
          <a:prstGeom prst="rect">
            <a:avLst/>
          </a:prstGeom>
        </p:spPr>
        <p:txBody>
          <a:bodyPr wrap="square">
            <a:spAutoFit/>
          </a:bodyPr>
          <a:lstStyle/>
          <a:p>
            <a:r>
              <a:rPr lang="en-GB" sz="1400" b="1" dirty="0"/>
              <a:t>What emotions and feelings are associated with weddings?</a:t>
            </a:r>
            <a:endParaRPr lang="en-GB" sz="1400" dirty="0"/>
          </a:p>
        </p:txBody>
      </p:sp>
      <p:pic>
        <p:nvPicPr>
          <p:cNvPr id="2050" name="Picture 2" descr="14 Cultural Wedding Traditions You Might Not Have Seen Before">
            <a:extLst>
              <a:ext uri="{FF2B5EF4-FFF2-40B4-BE49-F238E27FC236}">
                <a16:creationId xmlns:a16="http://schemas.microsoft.com/office/drawing/2014/main" id="{04839FA6-DAF6-4CC3-99FE-06A35E308E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9080" y="1407671"/>
            <a:ext cx="2069470" cy="289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792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38</a:t>
            </a:fld>
            <a:endParaRPr lang="en-GB"/>
          </a:p>
        </p:txBody>
      </p:sp>
      <p:sp>
        <p:nvSpPr>
          <p:cNvPr id="7" name="Rectangle 3"/>
          <p:cNvSpPr>
            <a:spLocks noChangeArrowheads="1"/>
          </p:cNvSpPr>
          <p:nvPr/>
        </p:nvSpPr>
        <p:spPr bwMode="auto">
          <a:xfrm>
            <a:off x="0" y="54845"/>
            <a:ext cx="70575" cy="347509"/>
          </a:xfrm>
          <a:prstGeom prst="rect">
            <a:avLst/>
          </a:prstGeom>
          <a:solidFill>
            <a:srgbClr val="F4F4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9828" tIns="0" rIns="0" bIns="6982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A887F2A6-5281-451D-BD5A-512DEF74173E}"/>
              </a:ext>
            </a:extLst>
          </p:cNvPr>
          <p:cNvSpPr/>
          <p:nvPr/>
        </p:nvSpPr>
        <p:spPr>
          <a:xfrm>
            <a:off x="324644" y="278361"/>
            <a:ext cx="6208712" cy="9204699"/>
          </a:xfrm>
          <a:prstGeom prst="rect">
            <a:avLst/>
          </a:prstGeom>
        </p:spPr>
        <p:txBody>
          <a:bodyPr wrap="square">
            <a:spAutoFit/>
          </a:bodyPr>
          <a:lstStyle/>
          <a:p>
            <a:pPr>
              <a:lnSpc>
                <a:spcPct val="150000"/>
              </a:lnSpc>
            </a:pPr>
            <a:r>
              <a:rPr lang="en-GB" sz="1200" b="1" dirty="0"/>
              <a:t>Extract from </a:t>
            </a:r>
            <a:r>
              <a:rPr lang="en-GB" sz="1200" b="1" i="1" dirty="0"/>
              <a:t>Great Expectations </a:t>
            </a:r>
            <a:r>
              <a:rPr lang="en-GB" sz="1200" b="1" dirty="0"/>
              <a:t>Charles Dickens</a:t>
            </a:r>
          </a:p>
          <a:p>
            <a:pPr>
              <a:lnSpc>
                <a:spcPct val="150000"/>
              </a:lnSpc>
            </a:pPr>
            <a:endParaRPr lang="en-GB" sz="1200" b="1" dirty="0"/>
          </a:p>
          <a:p>
            <a:pPr>
              <a:lnSpc>
                <a:spcPct val="150000"/>
              </a:lnSpc>
            </a:pPr>
            <a:r>
              <a:rPr lang="en-GB" sz="1200" dirty="0"/>
              <a:t>We went into the house by a side door - the great front entrance had two chains across it outside - and the first thing I noticed was, that the passages were all dark, and that she had left a candle</a:t>
            </a:r>
          </a:p>
          <a:p>
            <a:pPr>
              <a:lnSpc>
                <a:spcPct val="150000"/>
              </a:lnSpc>
            </a:pPr>
            <a:r>
              <a:rPr lang="en-GB" sz="1200" dirty="0"/>
              <a:t>burning there. She took it up, and we went through more passages and up a staircase, and still it was all dark, and only the candle lighted us.</a:t>
            </a:r>
          </a:p>
          <a:p>
            <a:pPr>
              <a:lnSpc>
                <a:spcPct val="150000"/>
              </a:lnSpc>
            </a:pPr>
            <a:endParaRPr lang="en-GB" sz="1200" dirty="0"/>
          </a:p>
          <a:p>
            <a:pPr>
              <a:lnSpc>
                <a:spcPct val="150000"/>
              </a:lnSpc>
            </a:pPr>
            <a:r>
              <a:rPr lang="en-GB" sz="1200" dirty="0"/>
              <a:t>This was very uncomfortable, and I was half afraid. However, the only thing to be done being to</a:t>
            </a:r>
          </a:p>
          <a:p>
            <a:pPr>
              <a:lnSpc>
                <a:spcPct val="150000"/>
              </a:lnSpc>
            </a:pPr>
            <a:r>
              <a:rPr lang="en-GB" sz="1200" dirty="0"/>
              <a:t>knock at the door, I knocked, and a voice from within said to enter. I entered and found myself in a pretty large room, well lighted with wax candles. No glimpse of daylight was to be seen in it. It was a dressing-room, as I gathered from the furniture, though much of it was old-fashioned. But</a:t>
            </a:r>
          </a:p>
          <a:p>
            <a:pPr>
              <a:lnSpc>
                <a:spcPct val="150000"/>
              </a:lnSpc>
            </a:pPr>
            <a:r>
              <a:rPr lang="en-GB" sz="1200" dirty="0"/>
              <a:t>prominent in it was a draped table with a gilded looking-glass, and that I made out at first sight to be a fine lady's dressing-table.</a:t>
            </a:r>
          </a:p>
          <a:p>
            <a:pPr>
              <a:lnSpc>
                <a:spcPct val="150000"/>
              </a:lnSpc>
            </a:pPr>
            <a:endParaRPr lang="en-GB" sz="1200" dirty="0"/>
          </a:p>
          <a:p>
            <a:pPr>
              <a:lnSpc>
                <a:spcPct val="150000"/>
              </a:lnSpc>
            </a:pPr>
            <a:r>
              <a:rPr lang="en-GB" sz="1200" dirty="0"/>
              <a:t>Whether I should have made out this object so soon, if there had been no fine lady sitting at it, I</a:t>
            </a:r>
          </a:p>
          <a:p>
            <a:pPr>
              <a:lnSpc>
                <a:spcPct val="150000"/>
              </a:lnSpc>
            </a:pPr>
            <a:r>
              <a:rPr lang="en-GB" sz="1200" dirty="0"/>
              <a:t>cannot say. In an arm-chair, with an elbow resting on the table and her head leaning on that hand, sat the strangest lady I have ever seen, or shall ever see.</a:t>
            </a:r>
          </a:p>
          <a:p>
            <a:pPr>
              <a:lnSpc>
                <a:spcPct val="150000"/>
              </a:lnSpc>
            </a:pPr>
            <a:endParaRPr lang="en-GB" sz="1200" dirty="0"/>
          </a:p>
          <a:p>
            <a:pPr>
              <a:lnSpc>
                <a:spcPct val="150000"/>
              </a:lnSpc>
            </a:pPr>
            <a:r>
              <a:rPr lang="en-GB" sz="1200" dirty="0"/>
              <a:t>She was dressed in rich materials - satins, and lace, and silks - all of white. Her shoes were white.</a:t>
            </a:r>
          </a:p>
          <a:p>
            <a:pPr>
              <a:lnSpc>
                <a:spcPct val="150000"/>
              </a:lnSpc>
            </a:pPr>
            <a:r>
              <a:rPr lang="en-GB" sz="1200" dirty="0"/>
              <a:t>And she had a long white veil dependent from her hair, and she had bridal flowers in her hair, but</a:t>
            </a:r>
          </a:p>
          <a:p>
            <a:pPr>
              <a:lnSpc>
                <a:spcPct val="150000"/>
              </a:lnSpc>
            </a:pPr>
            <a:r>
              <a:rPr lang="en-GB" sz="1200" dirty="0"/>
              <a:t>her hair was white. Some bright jewels sparkled on her neck and on her hands, and some other</a:t>
            </a:r>
          </a:p>
          <a:p>
            <a:pPr>
              <a:lnSpc>
                <a:spcPct val="150000"/>
              </a:lnSpc>
            </a:pPr>
            <a:r>
              <a:rPr lang="en-GB" sz="1200" dirty="0"/>
              <a:t>jewels lay sparkling on the table. Dresses, less splendid than the dress she wore, and half-packed</a:t>
            </a:r>
          </a:p>
          <a:p>
            <a:pPr>
              <a:lnSpc>
                <a:spcPct val="150000"/>
              </a:lnSpc>
            </a:pPr>
            <a:r>
              <a:rPr lang="en-GB" sz="1200" dirty="0"/>
              <a:t>trunks, were scattered about. She had not quite finished dressing, for she had but one shoe on – the other was on the table near her hand - her veil was but half arranged, her watch and chain were not put on, and some lace for her bosom lay with those trinkets, and with her handkerchief, and gloves, and some flowers, and a prayer-book, all confusedly heaped about the dressing table mirror.</a:t>
            </a:r>
          </a:p>
          <a:p>
            <a:pPr>
              <a:lnSpc>
                <a:spcPct val="150000"/>
              </a:lnSpc>
            </a:pPr>
            <a:endParaRPr lang="en-GB" sz="1200" dirty="0"/>
          </a:p>
          <a:p>
            <a:pPr>
              <a:lnSpc>
                <a:spcPct val="150000"/>
              </a:lnSpc>
            </a:pPr>
            <a:r>
              <a:rPr lang="en-GB" sz="1200" dirty="0"/>
              <a:t>I saw that everything within my view which ought to be white, had been white long ago, and had lost its brightness, and was faded and yellow. I saw that the bride within the bridal dress had withered like the dress she wore, and like the flowers, and had no brightness left but the brightness of her sunken eyes. I saw that the dress had been put upon the rounded figure of a young woman, and that the figure upon which it now hung loose, had shrunk to skin and bone. </a:t>
            </a:r>
          </a:p>
        </p:txBody>
      </p:sp>
    </p:spTree>
    <p:extLst>
      <p:ext uri="{BB962C8B-B14F-4D97-AF65-F5344CB8AC3E}">
        <p14:creationId xmlns:p14="http://schemas.microsoft.com/office/powerpoint/2010/main" val="334471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39</a:t>
            </a:fld>
            <a:endParaRPr lang="en-GB"/>
          </a:p>
        </p:txBody>
      </p:sp>
      <p:sp>
        <p:nvSpPr>
          <p:cNvPr id="7" name="Rectangle 3"/>
          <p:cNvSpPr>
            <a:spLocks noChangeArrowheads="1"/>
          </p:cNvSpPr>
          <p:nvPr/>
        </p:nvSpPr>
        <p:spPr bwMode="auto">
          <a:xfrm>
            <a:off x="0" y="54845"/>
            <a:ext cx="70575" cy="347509"/>
          </a:xfrm>
          <a:prstGeom prst="rect">
            <a:avLst/>
          </a:prstGeom>
          <a:solidFill>
            <a:srgbClr val="F4F4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9828" tIns="0" rIns="0" bIns="6982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A887F2A6-5281-451D-BD5A-512DEF74173E}"/>
              </a:ext>
            </a:extLst>
          </p:cNvPr>
          <p:cNvSpPr/>
          <p:nvPr/>
        </p:nvSpPr>
        <p:spPr>
          <a:xfrm>
            <a:off x="324644" y="278361"/>
            <a:ext cx="6208712" cy="9204699"/>
          </a:xfrm>
          <a:prstGeom prst="rect">
            <a:avLst/>
          </a:prstGeom>
        </p:spPr>
        <p:txBody>
          <a:bodyPr wrap="square">
            <a:spAutoFit/>
          </a:bodyPr>
          <a:lstStyle/>
          <a:p>
            <a:pPr>
              <a:lnSpc>
                <a:spcPct val="150000"/>
              </a:lnSpc>
            </a:pPr>
            <a:r>
              <a:rPr lang="en-GB" sz="1200" dirty="0"/>
              <a:t>Once, I had been taken to one of our old marsh churches to see a skeleton in the ashes of a rich dress, that had been dug out of a vault under the church pavement. Now, that skeleton seemed to have dark eyes that moved and looked at me. I should have cried out, if I could.</a:t>
            </a:r>
          </a:p>
          <a:p>
            <a:pPr>
              <a:lnSpc>
                <a:spcPct val="150000"/>
              </a:lnSpc>
            </a:pPr>
            <a:endParaRPr lang="en-GB" sz="1200" dirty="0"/>
          </a:p>
          <a:p>
            <a:pPr>
              <a:lnSpc>
                <a:spcPct val="150000"/>
              </a:lnSpc>
            </a:pPr>
            <a:r>
              <a:rPr lang="en-GB" sz="1200" dirty="0"/>
              <a:t>"Who is it?" asked the lady at the table.</a:t>
            </a:r>
          </a:p>
          <a:p>
            <a:pPr>
              <a:lnSpc>
                <a:spcPct val="150000"/>
              </a:lnSpc>
            </a:pPr>
            <a:endParaRPr lang="en-GB" sz="1200" dirty="0"/>
          </a:p>
          <a:p>
            <a:pPr>
              <a:lnSpc>
                <a:spcPct val="150000"/>
              </a:lnSpc>
            </a:pPr>
            <a:r>
              <a:rPr lang="en-GB" sz="1200" dirty="0"/>
              <a:t>"Pip, ma'am.“</a:t>
            </a:r>
          </a:p>
          <a:p>
            <a:pPr>
              <a:lnSpc>
                <a:spcPct val="150000"/>
              </a:lnSpc>
            </a:pPr>
            <a:endParaRPr lang="en-GB" sz="1200" dirty="0"/>
          </a:p>
          <a:p>
            <a:pPr>
              <a:lnSpc>
                <a:spcPct val="150000"/>
              </a:lnSpc>
            </a:pPr>
            <a:r>
              <a:rPr lang="en-GB" sz="1200" dirty="0"/>
              <a:t>"Pip?“</a:t>
            </a:r>
          </a:p>
          <a:p>
            <a:pPr>
              <a:lnSpc>
                <a:spcPct val="150000"/>
              </a:lnSpc>
            </a:pPr>
            <a:endParaRPr lang="en-GB" sz="1200" dirty="0"/>
          </a:p>
          <a:p>
            <a:pPr>
              <a:lnSpc>
                <a:spcPct val="150000"/>
              </a:lnSpc>
            </a:pPr>
            <a:r>
              <a:rPr lang="en-GB" sz="1200" dirty="0"/>
              <a:t>"Mr. Pumblechook's boy, ma'am. Come - to play.“</a:t>
            </a:r>
          </a:p>
          <a:p>
            <a:pPr>
              <a:lnSpc>
                <a:spcPct val="150000"/>
              </a:lnSpc>
            </a:pPr>
            <a:endParaRPr lang="en-GB" sz="1200" dirty="0"/>
          </a:p>
          <a:p>
            <a:pPr>
              <a:lnSpc>
                <a:spcPct val="150000"/>
              </a:lnSpc>
            </a:pPr>
            <a:r>
              <a:rPr lang="en-GB" sz="1200" dirty="0"/>
              <a:t>"Come nearer; let me look at you. Come close.“ It was when I stood before her, avoiding her eyes, that I took note of the surrounding objects in detail, and saw that her watch had stopped at twenty minutes to nine, and that a clock in the room had also stopped at twenty minutes to nine.</a:t>
            </a:r>
          </a:p>
          <a:p>
            <a:pPr>
              <a:lnSpc>
                <a:spcPct val="150000"/>
              </a:lnSpc>
            </a:pPr>
            <a:r>
              <a:rPr lang="en-GB" sz="1200" dirty="0"/>
              <a:t>"Look at me," said Miss Havisham. "You are not afraid of a woman who has never seen the sun since you were born?“</a:t>
            </a:r>
          </a:p>
          <a:p>
            <a:pPr>
              <a:lnSpc>
                <a:spcPct val="150000"/>
              </a:lnSpc>
            </a:pPr>
            <a:endParaRPr lang="en-GB" sz="1200" dirty="0"/>
          </a:p>
          <a:p>
            <a:pPr>
              <a:lnSpc>
                <a:spcPct val="150000"/>
              </a:lnSpc>
            </a:pPr>
            <a:r>
              <a:rPr lang="en-GB" sz="1200" dirty="0"/>
              <a:t>I regret to state that I was not afraid of telling the enormous lie comprehended in the answer "No.“</a:t>
            </a:r>
          </a:p>
          <a:p>
            <a:pPr>
              <a:lnSpc>
                <a:spcPct val="150000"/>
              </a:lnSpc>
            </a:pPr>
            <a:endParaRPr lang="en-GB" sz="1200" dirty="0"/>
          </a:p>
          <a:p>
            <a:pPr>
              <a:lnSpc>
                <a:spcPct val="150000"/>
              </a:lnSpc>
            </a:pPr>
            <a:r>
              <a:rPr lang="en-GB" sz="1200" dirty="0"/>
              <a:t>"Do you know what I touch here?" she said, laying her hands, one upon the other, on her left side.</a:t>
            </a:r>
          </a:p>
          <a:p>
            <a:pPr>
              <a:lnSpc>
                <a:spcPct val="150000"/>
              </a:lnSpc>
            </a:pPr>
            <a:endParaRPr lang="en-GB" sz="1200" dirty="0"/>
          </a:p>
          <a:p>
            <a:pPr>
              <a:lnSpc>
                <a:spcPct val="150000"/>
              </a:lnSpc>
            </a:pPr>
            <a:r>
              <a:rPr lang="en-GB" sz="1200" dirty="0"/>
              <a:t>"Yes, ma'am.“</a:t>
            </a:r>
          </a:p>
          <a:p>
            <a:pPr>
              <a:lnSpc>
                <a:spcPct val="150000"/>
              </a:lnSpc>
            </a:pPr>
            <a:endParaRPr lang="en-GB" sz="1200" dirty="0"/>
          </a:p>
          <a:p>
            <a:pPr>
              <a:lnSpc>
                <a:spcPct val="150000"/>
              </a:lnSpc>
            </a:pPr>
            <a:r>
              <a:rPr lang="en-GB" sz="1200" dirty="0"/>
              <a:t>"What do I touch?“</a:t>
            </a:r>
          </a:p>
          <a:p>
            <a:pPr>
              <a:lnSpc>
                <a:spcPct val="150000"/>
              </a:lnSpc>
            </a:pPr>
            <a:endParaRPr lang="en-GB" sz="1200" dirty="0"/>
          </a:p>
          <a:p>
            <a:pPr>
              <a:lnSpc>
                <a:spcPct val="150000"/>
              </a:lnSpc>
            </a:pPr>
            <a:r>
              <a:rPr lang="en-GB" sz="1200" dirty="0"/>
              <a:t>"Your heart.“</a:t>
            </a:r>
          </a:p>
          <a:p>
            <a:pPr>
              <a:lnSpc>
                <a:spcPct val="150000"/>
              </a:lnSpc>
            </a:pPr>
            <a:endParaRPr lang="en-GB" sz="1200" dirty="0"/>
          </a:p>
          <a:p>
            <a:pPr>
              <a:lnSpc>
                <a:spcPct val="150000"/>
              </a:lnSpc>
            </a:pPr>
            <a:r>
              <a:rPr lang="en-GB" sz="1200" dirty="0"/>
              <a:t>"Broken!“ She uttered the word with an eager look, and with strong emphasis, and with a weird smile that had a kind of boast in it. Afterwards, she kept her hands there for a little while, and slowly took them away as if they were heavy.</a:t>
            </a:r>
          </a:p>
        </p:txBody>
      </p:sp>
    </p:spTree>
    <p:extLst>
      <p:ext uri="{BB962C8B-B14F-4D97-AF65-F5344CB8AC3E}">
        <p14:creationId xmlns:p14="http://schemas.microsoft.com/office/powerpoint/2010/main" val="580164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4</a:t>
            </a:fld>
            <a:endParaRPr lang="en-GB"/>
          </a:p>
        </p:txBody>
      </p:sp>
      <p:sp>
        <p:nvSpPr>
          <p:cNvPr id="5" name="Title 4">
            <a:extLst>
              <a:ext uri="{FF2B5EF4-FFF2-40B4-BE49-F238E27FC236}">
                <a16:creationId xmlns:a16="http://schemas.microsoft.com/office/drawing/2014/main" id="{6E073AFC-DB42-4D0B-8AC6-3F52197286AC}"/>
              </a:ext>
            </a:extLst>
          </p:cNvPr>
          <p:cNvSpPr>
            <a:spLocks noGrp="1"/>
          </p:cNvSpPr>
          <p:nvPr>
            <p:ph type="ctrTitle"/>
          </p:nvPr>
        </p:nvSpPr>
        <p:spPr>
          <a:xfrm>
            <a:off x="332656" y="197202"/>
            <a:ext cx="6182444" cy="692896"/>
          </a:xfrm>
        </p:spPr>
        <p:txBody>
          <a:bodyPr anchor="t">
            <a:normAutofit fontScale="90000"/>
          </a:bodyPr>
          <a:lstStyle/>
          <a:p>
            <a:pPr algn="l"/>
            <a:r>
              <a:rPr lang="en-US" sz="2200" dirty="0"/>
              <a:t>Week 1 </a:t>
            </a:r>
            <a:br>
              <a:rPr lang="en-US" sz="1800" dirty="0"/>
            </a:br>
            <a:r>
              <a:rPr lang="en-US" sz="2000" b="1" dirty="0"/>
              <a:t>Extract </a:t>
            </a:r>
            <a:r>
              <a:rPr lang="en-GB" sz="2000" b="1" i="1" dirty="0"/>
              <a:t>Look Both Ways: A Tale Told in Ten Blocks </a:t>
            </a:r>
            <a:r>
              <a:rPr lang="en-US" sz="2000" b="1" dirty="0"/>
              <a:t>by </a:t>
            </a:r>
            <a:br>
              <a:rPr lang="en-US" sz="2000" b="1" dirty="0"/>
            </a:br>
            <a:r>
              <a:rPr lang="en-US" sz="2000" b="1" dirty="0"/>
              <a:t>Jason Reynolds</a:t>
            </a:r>
            <a:endParaRPr lang="en-US" b="1" dirty="0"/>
          </a:p>
        </p:txBody>
      </p:sp>
      <p:sp>
        <p:nvSpPr>
          <p:cNvPr id="6" name="TextBox 5">
            <a:extLst>
              <a:ext uri="{FF2B5EF4-FFF2-40B4-BE49-F238E27FC236}">
                <a16:creationId xmlns:a16="http://schemas.microsoft.com/office/drawing/2014/main" id="{0722EE83-9C36-4DE7-8D4E-7B9EAC4B6735}"/>
              </a:ext>
            </a:extLst>
          </p:cNvPr>
          <p:cNvSpPr txBox="1"/>
          <p:nvPr/>
        </p:nvSpPr>
        <p:spPr>
          <a:xfrm>
            <a:off x="270262" y="1101850"/>
            <a:ext cx="6244838" cy="3118418"/>
          </a:xfrm>
          <a:prstGeom prst="rect">
            <a:avLst/>
          </a:prstGeom>
          <a:noFill/>
        </p:spPr>
        <p:txBody>
          <a:bodyPr wrap="square" rtlCol="0">
            <a:spAutoFit/>
          </a:bodyPr>
          <a:lstStyle/>
          <a:p>
            <a:pPr>
              <a:lnSpc>
                <a:spcPct val="200000"/>
              </a:lnSpc>
            </a:pPr>
            <a:r>
              <a:rPr lang="en-GB" sz="1400" b="1" i="1" dirty="0"/>
              <a:t>How can you hook a reader into a story in an </a:t>
            </a:r>
            <a:br>
              <a:rPr lang="en-GB" sz="1400" b="1" i="1" dirty="0"/>
            </a:br>
            <a:r>
              <a:rPr lang="en-GB" sz="1400" b="1" i="1" dirty="0"/>
              <a:t>opening sentence? </a:t>
            </a:r>
            <a:br>
              <a:rPr lang="en-GB" sz="1200" i="1" dirty="0"/>
            </a:br>
            <a:r>
              <a:rPr lang="en-GB" sz="1200" i="1" dirty="0"/>
              <a:t>.....................................................................................</a:t>
            </a:r>
            <a:br>
              <a:rPr lang="en-GB" sz="1200" i="1" dirty="0"/>
            </a:br>
            <a:r>
              <a:rPr lang="en-GB" sz="1200" i="1" dirty="0"/>
              <a:t>………………................................................................................</a:t>
            </a:r>
            <a:br>
              <a:rPr lang="en-GB" sz="1200" i="1" dirty="0"/>
            </a:br>
            <a:r>
              <a:rPr lang="en-GB" sz="1200" i="1" dirty="0"/>
              <a:t>..............................................................................................................................................................</a:t>
            </a:r>
            <a:br>
              <a:rPr lang="en-GB" sz="1200" i="1" dirty="0"/>
            </a:br>
            <a:r>
              <a:rPr lang="en-GB" sz="1200" i="1" dirty="0"/>
              <a:t>.............................................................................................................................................................................................................................................................................................................................................................................................................................................................................................</a:t>
            </a:r>
          </a:p>
        </p:txBody>
      </p:sp>
      <p:sp>
        <p:nvSpPr>
          <p:cNvPr id="7" name="TextBox 6">
            <a:extLst>
              <a:ext uri="{FF2B5EF4-FFF2-40B4-BE49-F238E27FC236}">
                <a16:creationId xmlns:a16="http://schemas.microsoft.com/office/drawing/2014/main" id="{4EAB69ED-0BF6-4C86-BA2D-79EAF01B96F0}"/>
              </a:ext>
            </a:extLst>
          </p:cNvPr>
          <p:cNvSpPr txBox="1"/>
          <p:nvPr/>
        </p:nvSpPr>
        <p:spPr>
          <a:xfrm>
            <a:off x="260648" y="4649616"/>
            <a:ext cx="6336704" cy="1887312"/>
          </a:xfrm>
          <a:prstGeom prst="rect">
            <a:avLst/>
          </a:prstGeom>
          <a:noFill/>
        </p:spPr>
        <p:txBody>
          <a:bodyPr wrap="square" rtlCol="0">
            <a:spAutoFit/>
          </a:bodyPr>
          <a:lstStyle/>
          <a:p>
            <a:pPr>
              <a:lnSpc>
                <a:spcPct val="200000"/>
              </a:lnSpc>
            </a:pPr>
            <a:r>
              <a:rPr lang="en-GB" sz="1200" i="1" dirty="0"/>
              <a:t>.....................................................................................................................................................................................................................................................................................................................................................................................................................................................................................................................................................................................................................................................................................................................................................................................................................................</a:t>
            </a:r>
          </a:p>
        </p:txBody>
      </p:sp>
      <p:sp>
        <p:nvSpPr>
          <p:cNvPr id="8" name="TextBox 7">
            <a:extLst>
              <a:ext uri="{FF2B5EF4-FFF2-40B4-BE49-F238E27FC236}">
                <a16:creationId xmlns:a16="http://schemas.microsoft.com/office/drawing/2014/main" id="{C7BB8380-FAB7-4E09-8306-4F32C33F225E}"/>
              </a:ext>
            </a:extLst>
          </p:cNvPr>
          <p:cNvSpPr txBox="1"/>
          <p:nvPr/>
        </p:nvSpPr>
        <p:spPr>
          <a:xfrm>
            <a:off x="260648" y="6810104"/>
            <a:ext cx="6336704" cy="1887312"/>
          </a:xfrm>
          <a:prstGeom prst="rect">
            <a:avLst/>
          </a:prstGeom>
          <a:noFill/>
        </p:spPr>
        <p:txBody>
          <a:bodyPr wrap="square" rtlCol="0">
            <a:spAutoFit/>
          </a:bodyPr>
          <a:lstStyle/>
          <a:p>
            <a:pPr>
              <a:lnSpc>
                <a:spcPct val="200000"/>
              </a:lnSpc>
            </a:pPr>
            <a:r>
              <a:rPr lang="en-GB" sz="1200" i="1" dirty="0"/>
              <a:t>.....................................................................................................................................................................................................................................................................................................................................................................................................................................................................................................................................................................................................................................................................................................................................................................................................................................</a:t>
            </a:r>
          </a:p>
        </p:txBody>
      </p:sp>
      <p:pic>
        <p:nvPicPr>
          <p:cNvPr id="9" name="Picture 8" descr="activating knowledge.png">
            <a:extLst>
              <a:ext uri="{FF2B5EF4-FFF2-40B4-BE49-F238E27FC236}">
                <a16:creationId xmlns:a16="http://schemas.microsoft.com/office/drawing/2014/main" id="{C370F1EE-0E10-4F30-9DE0-34AF8032D67D}"/>
              </a:ext>
            </a:extLst>
          </p:cNvPr>
          <p:cNvPicPr>
            <a:picLocks noChangeAspect="1"/>
          </p:cNvPicPr>
          <p:nvPr/>
        </p:nvPicPr>
        <p:blipFill>
          <a:blip r:embed="rId2" cstate="print"/>
          <a:stretch>
            <a:fillRect/>
          </a:stretch>
        </p:blipFill>
        <p:spPr>
          <a:xfrm>
            <a:off x="188640" y="8625408"/>
            <a:ext cx="1097002" cy="1025338"/>
          </a:xfrm>
          <a:prstGeom prst="rect">
            <a:avLst/>
          </a:prstGeom>
        </p:spPr>
      </p:pic>
      <p:sp>
        <p:nvSpPr>
          <p:cNvPr id="2" name="Rectangle 1">
            <a:extLst>
              <a:ext uri="{FF2B5EF4-FFF2-40B4-BE49-F238E27FC236}">
                <a16:creationId xmlns:a16="http://schemas.microsoft.com/office/drawing/2014/main" id="{B292D25B-31A8-4837-87B0-6AD01C31386D}"/>
              </a:ext>
            </a:extLst>
          </p:cNvPr>
          <p:cNvSpPr/>
          <p:nvPr/>
        </p:nvSpPr>
        <p:spPr>
          <a:xfrm>
            <a:off x="284330" y="4429199"/>
            <a:ext cx="6255754" cy="307777"/>
          </a:xfrm>
          <a:prstGeom prst="rect">
            <a:avLst/>
          </a:prstGeom>
        </p:spPr>
        <p:txBody>
          <a:bodyPr wrap="square">
            <a:spAutoFit/>
          </a:bodyPr>
          <a:lstStyle/>
          <a:p>
            <a:r>
              <a:rPr lang="en-GB" sz="1400" b="1" dirty="0"/>
              <a:t>Do you think the title of a book always affects who chooses to read it?</a:t>
            </a:r>
            <a:endParaRPr lang="en-GB" sz="1400" dirty="0"/>
          </a:p>
        </p:txBody>
      </p:sp>
      <p:sp>
        <p:nvSpPr>
          <p:cNvPr id="10" name="Rectangle 9">
            <a:extLst>
              <a:ext uri="{FF2B5EF4-FFF2-40B4-BE49-F238E27FC236}">
                <a16:creationId xmlns:a16="http://schemas.microsoft.com/office/drawing/2014/main" id="{19A5E0B6-B9B2-4780-BE58-A554402E5F5D}"/>
              </a:ext>
            </a:extLst>
          </p:cNvPr>
          <p:cNvSpPr/>
          <p:nvPr/>
        </p:nvSpPr>
        <p:spPr>
          <a:xfrm>
            <a:off x="215051" y="6661447"/>
            <a:ext cx="6255754" cy="307777"/>
          </a:xfrm>
          <a:prstGeom prst="rect">
            <a:avLst/>
          </a:prstGeom>
        </p:spPr>
        <p:txBody>
          <a:bodyPr wrap="square">
            <a:spAutoFit/>
          </a:bodyPr>
          <a:lstStyle/>
          <a:p>
            <a:r>
              <a:rPr lang="en-GB" sz="1400" b="1" dirty="0"/>
              <a:t>Why do you think books sometimes have multiple protagonists (main characters)?</a:t>
            </a:r>
            <a:endParaRPr lang="en-GB" sz="1400" dirty="0"/>
          </a:p>
        </p:txBody>
      </p:sp>
      <p:pic>
        <p:nvPicPr>
          <p:cNvPr id="1028" name="Picture 4" descr="school-bus-driver-clipart-school-bus9 - Game of War Real Tips">
            <a:extLst>
              <a:ext uri="{FF2B5EF4-FFF2-40B4-BE49-F238E27FC236}">
                <a16:creationId xmlns:a16="http://schemas.microsoft.com/office/drawing/2014/main" id="{7A497D0C-19F3-4213-8120-7F42E0A05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466" y="771377"/>
            <a:ext cx="3286534" cy="2101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602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40</a:t>
            </a:fld>
            <a:endParaRPr lang="en-GB"/>
          </a:p>
        </p:txBody>
      </p:sp>
      <p:sp>
        <p:nvSpPr>
          <p:cNvPr id="7" name="Rectangle 3"/>
          <p:cNvSpPr>
            <a:spLocks noChangeArrowheads="1"/>
          </p:cNvSpPr>
          <p:nvPr/>
        </p:nvSpPr>
        <p:spPr bwMode="auto">
          <a:xfrm>
            <a:off x="0" y="54845"/>
            <a:ext cx="70575" cy="347509"/>
          </a:xfrm>
          <a:prstGeom prst="rect">
            <a:avLst/>
          </a:prstGeom>
          <a:solidFill>
            <a:srgbClr val="F4F4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9828" tIns="0" rIns="0" bIns="6982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A887F2A6-5281-451D-BD5A-512DEF74173E}"/>
              </a:ext>
            </a:extLst>
          </p:cNvPr>
          <p:cNvSpPr/>
          <p:nvPr/>
        </p:nvSpPr>
        <p:spPr>
          <a:xfrm>
            <a:off x="324644" y="200472"/>
            <a:ext cx="6208712" cy="7265707"/>
          </a:xfrm>
          <a:prstGeom prst="rect">
            <a:avLst/>
          </a:prstGeom>
        </p:spPr>
        <p:txBody>
          <a:bodyPr wrap="square">
            <a:spAutoFit/>
          </a:bodyPr>
          <a:lstStyle/>
          <a:p>
            <a:pPr>
              <a:lnSpc>
                <a:spcPct val="150000"/>
              </a:lnSpc>
            </a:pPr>
            <a:r>
              <a:rPr lang="en-GB" sz="1200" dirty="0"/>
              <a:t>“I am tired,” said Miss Havisham. “I want diversion, and I have done with men and women. Play.”</a:t>
            </a:r>
          </a:p>
          <a:p>
            <a:pPr>
              <a:lnSpc>
                <a:spcPct val="150000"/>
              </a:lnSpc>
            </a:pPr>
            <a:endParaRPr lang="en-GB" sz="1200" dirty="0"/>
          </a:p>
          <a:p>
            <a:pPr>
              <a:lnSpc>
                <a:spcPct val="150000"/>
              </a:lnSpc>
            </a:pPr>
            <a:r>
              <a:rPr lang="en-GB" sz="1200" dirty="0"/>
              <a:t>I think it will be conceded by my most disputatious reader, that she could hardly have directed an unfortunate boy to do anything in the wide world more difficult to be done under the circumstances.</a:t>
            </a:r>
          </a:p>
          <a:p>
            <a:pPr>
              <a:lnSpc>
                <a:spcPct val="150000"/>
              </a:lnSpc>
            </a:pPr>
            <a:endParaRPr lang="en-GB" sz="1200" dirty="0"/>
          </a:p>
          <a:p>
            <a:pPr>
              <a:lnSpc>
                <a:spcPct val="150000"/>
              </a:lnSpc>
            </a:pPr>
            <a:r>
              <a:rPr lang="en-GB" sz="1200" dirty="0"/>
              <a:t>“I sometimes have sick fancies,” she went on, “and I have a sick fancy that I want to see some play. There there!” with an impatient movement of the fingers of her right hand; “play, play, play!”</a:t>
            </a:r>
          </a:p>
          <a:p>
            <a:pPr>
              <a:lnSpc>
                <a:spcPct val="150000"/>
              </a:lnSpc>
            </a:pPr>
            <a:endParaRPr lang="en-GB" sz="1200" dirty="0"/>
          </a:p>
          <a:p>
            <a:pPr>
              <a:lnSpc>
                <a:spcPct val="150000"/>
              </a:lnSpc>
            </a:pPr>
            <a:r>
              <a:rPr lang="en-GB" sz="1200" dirty="0"/>
              <a:t>For a moment, with the fear of my sister’s working me before my eyes, I had a desperate idea of starting round the room in the assumed character of Mr. Pumblechook’s chaise-cart. But, I felt myself so unequal to the performance that I gave it up, and stood looking at Miss Havisham in what I suppose she took for a dogged manner, inasmuch as she said, when we had taken a good look at each other:</a:t>
            </a:r>
          </a:p>
          <a:p>
            <a:pPr>
              <a:lnSpc>
                <a:spcPct val="150000"/>
              </a:lnSpc>
            </a:pPr>
            <a:endParaRPr lang="en-GB" sz="1200" dirty="0"/>
          </a:p>
          <a:p>
            <a:pPr>
              <a:lnSpc>
                <a:spcPct val="150000"/>
              </a:lnSpc>
            </a:pPr>
            <a:r>
              <a:rPr lang="en-GB" sz="1200" dirty="0"/>
              <a:t>“Are you sullen and obstinate?”</a:t>
            </a:r>
          </a:p>
          <a:p>
            <a:pPr>
              <a:lnSpc>
                <a:spcPct val="150000"/>
              </a:lnSpc>
            </a:pPr>
            <a:endParaRPr lang="en-GB" sz="1200" dirty="0"/>
          </a:p>
          <a:p>
            <a:pPr>
              <a:lnSpc>
                <a:spcPct val="150000"/>
              </a:lnSpc>
            </a:pPr>
            <a:r>
              <a:rPr lang="en-GB" sz="1200" dirty="0"/>
              <a:t>“No, ma’am, I am very sorry for you, and very sorry I can’t play just now. If you complain of me I shall get into trouble with my sister, so I would do it if I could; but it’s so new here, and so strange, and so fine—and melancholy—.” I stopped, fearing I might say too much, or had already said it, and we took another look at each other.</a:t>
            </a:r>
          </a:p>
          <a:p>
            <a:pPr>
              <a:lnSpc>
                <a:spcPct val="150000"/>
              </a:lnSpc>
            </a:pPr>
            <a:endParaRPr lang="en-GB" sz="1200" dirty="0"/>
          </a:p>
          <a:p>
            <a:pPr>
              <a:lnSpc>
                <a:spcPct val="150000"/>
              </a:lnSpc>
            </a:pPr>
            <a:r>
              <a:rPr lang="en-GB" sz="1200" dirty="0"/>
              <a:t>Before she spoke again, she turned her eyes from me, and looked at the dress she wore, and at the dressing-table, and finally at herself in the looking-glass.</a:t>
            </a:r>
          </a:p>
        </p:txBody>
      </p:sp>
      <p:sp>
        <p:nvSpPr>
          <p:cNvPr id="5" name="Rectangle 4">
            <a:extLst>
              <a:ext uri="{FF2B5EF4-FFF2-40B4-BE49-F238E27FC236}">
                <a16:creationId xmlns:a16="http://schemas.microsoft.com/office/drawing/2014/main" id="{44B6B62D-FABB-4143-ACC7-8F8F629B4778}"/>
              </a:ext>
            </a:extLst>
          </p:cNvPr>
          <p:cNvSpPr/>
          <p:nvPr/>
        </p:nvSpPr>
        <p:spPr>
          <a:xfrm>
            <a:off x="331540" y="7322163"/>
            <a:ext cx="6192688" cy="1906997"/>
          </a:xfrm>
          <a:prstGeom prst="rect">
            <a:avLst/>
          </a:prstGeom>
          <a:ln w="28575">
            <a:solidFill>
              <a:schemeClr val="tx1"/>
            </a:solidFill>
          </a:ln>
        </p:spPr>
        <p:txBody>
          <a:bodyPr wrap="square" lIns="91440" tIns="45720" rIns="91440" bIns="45720" anchor="t">
            <a:spAutoFit/>
          </a:bodyPr>
          <a:lstStyle/>
          <a:p>
            <a:pPr marL="0" lvl="1"/>
            <a:r>
              <a:rPr lang="en-GB" sz="1100" b="1" dirty="0"/>
              <a:t>Summary </a:t>
            </a:r>
            <a:r>
              <a:rPr lang="en-GB" sz="1100" i="1" dirty="0"/>
              <a:t>(In your own words...)</a:t>
            </a:r>
            <a:endParaRPr lang="en-GB" sz="1100" b="1" i="1" dirty="0"/>
          </a:p>
          <a:p>
            <a:pPr marL="0" lvl="1">
              <a:lnSpc>
                <a:spcPct val="200000"/>
              </a:lnSpc>
            </a:pPr>
            <a:r>
              <a:rPr lang="en-GB" sz="1100" b="1" i="1" dirty="0"/>
              <a:t>.................................................................................................................................................................................................................................................................................................................................................................................................................................................................................................................................................................................................................................................................................................................................................................................................................</a:t>
            </a:r>
          </a:p>
        </p:txBody>
      </p:sp>
    </p:spTree>
    <p:extLst>
      <p:ext uri="{BB962C8B-B14F-4D97-AF65-F5344CB8AC3E}">
        <p14:creationId xmlns:p14="http://schemas.microsoft.com/office/powerpoint/2010/main" val="3628281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41</a:t>
            </a:fld>
            <a:endParaRPr lang="en-GB"/>
          </a:p>
        </p:txBody>
      </p:sp>
      <p:sp>
        <p:nvSpPr>
          <p:cNvPr id="5" name="Title 4">
            <a:extLst>
              <a:ext uri="{FF2B5EF4-FFF2-40B4-BE49-F238E27FC236}">
                <a16:creationId xmlns:a16="http://schemas.microsoft.com/office/drawing/2014/main" id="{654142CF-E65C-4459-B5D6-2A9954534DAF}"/>
              </a:ext>
            </a:extLst>
          </p:cNvPr>
          <p:cNvSpPr txBox="1">
            <a:spLocks/>
          </p:cNvSpPr>
          <p:nvPr/>
        </p:nvSpPr>
        <p:spPr>
          <a:xfrm>
            <a:off x="388269" y="6177136"/>
            <a:ext cx="6178202" cy="2714865"/>
          </a:xfrm>
          <a:prstGeom prst="rect">
            <a:avLst/>
          </a:prstGeom>
          <a:ln w="28575">
            <a:solidFill>
              <a:schemeClr val="tx1"/>
            </a:solidFill>
          </a:ln>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b="1" i="0" u="none" strike="noStrike" kern="1200" cap="none" spc="0" normalizeH="0" baseline="0" noProof="0" dirty="0">
                <a:ln>
                  <a:noFill/>
                </a:ln>
                <a:solidFill>
                  <a:schemeClr val="tx1"/>
                </a:solidFill>
                <a:effectLst/>
                <a:uLnTx/>
                <a:uFillTx/>
                <a:latin typeface="+mj-lt"/>
                <a:ea typeface="+mj-ea"/>
                <a:cs typeface="+mj-cs"/>
              </a:rPr>
              <a:t>Create</a:t>
            </a:r>
            <a:r>
              <a:rPr kumimoji="0" lang="en-GB" b="1" i="0" u="none" strike="noStrike" kern="1200" cap="none" spc="0" normalizeH="0" noProof="0" dirty="0">
                <a:ln>
                  <a:noFill/>
                </a:ln>
                <a:solidFill>
                  <a:schemeClr val="tx1"/>
                </a:solidFill>
                <a:effectLst/>
                <a:uLnTx/>
                <a:uFillTx/>
                <a:latin typeface="+mj-lt"/>
                <a:ea typeface="+mj-ea"/>
                <a:cs typeface="+mj-cs"/>
              </a:rPr>
              <a:t> a word web:</a:t>
            </a:r>
            <a:br>
              <a:rPr kumimoji="0" lang="en-GB" b="1" i="0" u="none" strike="noStrike" kern="1200" cap="none" spc="0" normalizeH="0" noProof="0" dirty="0">
                <a:ln>
                  <a:noFill/>
                </a:ln>
                <a:solidFill>
                  <a:schemeClr val="tx1"/>
                </a:solidFill>
                <a:effectLst/>
                <a:uLnTx/>
                <a:uFillTx/>
                <a:latin typeface="+mj-lt"/>
                <a:ea typeface="+mj-ea"/>
                <a:cs typeface="+mj-cs"/>
              </a:rPr>
            </a:br>
            <a:r>
              <a:rPr kumimoji="0" lang="en-GB" b="1" i="0" u="none" strike="noStrike" kern="1200" cap="none" spc="0" normalizeH="0" noProof="0" dirty="0">
                <a:ln>
                  <a:noFill/>
                </a:ln>
                <a:solidFill>
                  <a:schemeClr val="tx1"/>
                </a:solidFill>
                <a:effectLst/>
                <a:uLnTx/>
                <a:uFillTx/>
                <a:latin typeface="+mj-lt"/>
                <a:ea typeface="+mj-ea"/>
                <a:cs typeface="+mj-cs"/>
              </a:rPr>
              <a:t>	</a:t>
            </a:r>
            <a:r>
              <a:rPr kumimoji="0" lang="en-GB" i="0" u="none" strike="noStrike" kern="1200" cap="none" spc="0" normalizeH="0" noProof="0" dirty="0">
                <a:ln>
                  <a:noFill/>
                </a:ln>
                <a:solidFill>
                  <a:schemeClr val="tx1"/>
                </a:solidFill>
                <a:effectLst/>
                <a:uLnTx/>
                <a:uFillTx/>
                <a:latin typeface="+mj-lt"/>
                <a:ea typeface="+mj-ea"/>
                <a:cs typeface="+mj-cs"/>
              </a:rPr>
              <a:t>obstin</a:t>
            </a:r>
            <a:r>
              <a:rPr kumimoji="0" lang="en-GB" b="1" i="0" u="sng" strike="noStrike" kern="1200" cap="none" spc="0" normalizeH="0" noProof="0" dirty="0">
                <a:ln>
                  <a:noFill/>
                </a:ln>
                <a:solidFill>
                  <a:schemeClr val="tx1"/>
                </a:solidFill>
                <a:effectLst/>
                <a:uLnTx/>
                <a:uFillTx/>
                <a:latin typeface="+mj-lt"/>
                <a:ea typeface="+mj-ea"/>
                <a:cs typeface="+mj-cs"/>
              </a:rPr>
              <a:t>ate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600" i="0" u="none" strike="noStrike" kern="1200" cap="none" spc="0" normalizeH="0" baseline="0" noProof="0" dirty="0">
                <a:ln>
                  <a:noFill/>
                </a:ln>
                <a:solidFill>
                  <a:schemeClr val="tx1"/>
                </a:solidFill>
                <a:effectLst/>
                <a:uLnTx/>
                <a:uFillTx/>
                <a:latin typeface="+mj-lt"/>
                <a:ea typeface="+mj-ea"/>
                <a:cs typeface="+mj-cs"/>
              </a:rPr>
              <a:t>	</a:t>
            </a:r>
            <a:r>
              <a:rPr kumimoji="0" lang="en-GB" sz="1600" i="0" u="none" strike="noStrike" kern="1200" cap="none" spc="0" normalizeH="0" noProof="0" dirty="0">
                <a:ln>
                  <a:noFill/>
                </a:ln>
                <a:solidFill>
                  <a:schemeClr val="tx1"/>
                </a:solidFill>
                <a:effectLst/>
                <a:uLnTx/>
                <a:uFillTx/>
                <a:latin typeface="+mj-lt"/>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sz="1600" baseline="0" dirty="0">
                <a:latin typeface="+mj-lt"/>
                <a:ea typeface="+mj-ea"/>
                <a:cs typeface="+mj-cs"/>
              </a:rPr>
              <a:t>	</a:t>
            </a:r>
            <a:r>
              <a:rPr lang="en-GB" sz="1600" dirty="0">
                <a:latin typeface="+mj-lt"/>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600" i="0" u="none" strike="noStrike" kern="1200" cap="none" spc="0" normalizeH="0" baseline="0" noProof="0" dirty="0">
                <a:ln>
                  <a:noFill/>
                </a:ln>
                <a:solidFill>
                  <a:schemeClr val="tx1"/>
                </a:solidFill>
                <a:effectLst/>
                <a:uLnTx/>
                <a:uFillTx/>
                <a:latin typeface="+mj-lt"/>
                <a:ea typeface="+mj-ea"/>
                <a:cs typeface="+mj-cs"/>
              </a:rPr>
              <a:t>	</a:t>
            </a:r>
            <a:r>
              <a:rPr lang="en-GB" sz="1600" dirty="0">
                <a:latin typeface="+mj-lt"/>
                <a:ea typeface="+mj-ea"/>
                <a:cs typeface="+mj-cs"/>
              </a:rPr>
              <a:t>	          	</a:t>
            </a:r>
            <a:endParaRPr lang="en-GB" sz="1600" u="sng" dirty="0">
              <a:latin typeface="+mj-lt"/>
              <a:ea typeface="+mj-ea"/>
              <a:cs typeface="+mj-cs"/>
            </a:endParaRPr>
          </a:p>
        </p:txBody>
      </p:sp>
      <p:sp>
        <p:nvSpPr>
          <p:cNvPr id="7" name="Rectangle 6">
            <a:extLst>
              <a:ext uri="{FF2B5EF4-FFF2-40B4-BE49-F238E27FC236}">
                <a16:creationId xmlns:a16="http://schemas.microsoft.com/office/drawing/2014/main" id="{FE5C58DE-977C-49D6-BAD2-E8F4E883183F}"/>
              </a:ext>
            </a:extLst>
          </p:cNvPr>
          <p:cNvSpPr/>
          <p:nvPr/>
        </p:nvSpPr>
        <p:spPr>
          <a:xfrm>
            <a:off x="305718" y="225093"/>
            <a:ext cx="6223570" cy="31187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4">
            <a:extLst>
              <a:ext uri="{FF2B5EF4-FFF2-40B4-BE49-F238E27FC236}">
                <a16:creationId xmlns:a16="http://schemas.microsoft.com/office/drawing/2014/main" id="{D7B14B24-79B1-4739-9411-93D53718C09C}"/>
              </a:ext>
            </a:extLst>
          </p:cNvPr>
          <p:cNvSpPr txBox="1">
            <a:spLocks/>
          </p:cNvSpPr>
          <p:nvPr/>
        </p:nvSpPr>
        <p:spPr>
          <a:xfrm>
            <a:off x="4050134" y="225093"/>
            <a:ext cx="2376264" cy="432048"/>
          </a:xfrm>
          <a:prstGeom prst="rect">
            <a:avLst/>
          </a:prstGeom>
        </p:spPr>
        <p:txBody>
          <a:bodyPr vert="horz" lIns="91440" tIns="45720" rIns="91440" bIns="45720" rtlCol="0" anchor="t">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1600" i="1" dirty="0">
                <a:latin typeface="+mj-lt"/>
                <a:ea typeface="+mj-ea"/>
                <a:cs typeface="+mj-cs"/>
              </a:rPr>
              <a:t>c</a:t>
            </a:r>
            <a:r>
              <a:rPr kumimoji="0" lang="en-GB" sz="1600" i="1" u="none" strike="noStrike" kern="1200" cap="none" spc="0" normalizeH="0" baseline="0" noProof="0" dirty="0" err="1">
                <a:ln>
                  <a:noFill/>
                </a:ln>
                <a:solidFill>
                  <a:schemeClr val="tx1"/>
                </a:solidFill>
                <a:effectLst/>
                <a:uLnTx/>
                <a:uFillTx/>
                <a:latin typeface="+mj-lt"/>
                <a:ea typeface="+mj-ea"/>
                <a:cs typeface="+mj-cs"/>
              </a:rPr>
              <a:t>onnect</a:t>
            </a:r>
            <a:r>
              <a:rPr kumimoji="0" lang="en-GB" sz="1600" i="0" u="none" strike="noStrike" kern="1200" cap="none" spc="0" normalizeH="0" baseline="0" noProof="0" dirty="0">
                <a:ln>
                  <a:noFill/>
                </a:ln>
                <a:solidFill>
                  <a:schemeClr val="tx1"/>
                </a:solidFill>
                <a:effectLst/>
                <a:uLnTx/>
                <a:uFillTx/>
                <a:latin typeface="+mj-lt"/>
                <a:ea typeface="+mj-ea"/>
                <a:cs typeface="+mj-cs"/>
              </a:rPr>
              <a:t>:</a:t>
            </a:r>
            <a:br>
              <a:rPr kumimoji="0" lang="en-GB" sz="1600" i="0" u="none" strike="noStrike" kern="1200" cap="none" spc="0" normalizeH="0" baseline="0" noProof="0" dirty="0">
                <a:ln>
                  <a:noFill/>
                </a:ln>
                <a:solidFill>
                  <a:schemeClr val="tx1"/>
                </a:solidFill>
                <a:effectLst/>
                <a:uLnTx/>
                <a:uFillTx/>
                <a:latin typeface="+mj-lt"/>
                <a:ea typeface="+mj-ea"/>
                <a:cs typeface="+mj-cs"/>
              </a:rPr>
            </a:br>
            <a:r>
              <a:rPr kumimoji="0" lang="en-GB" sz="1600" i="0" u="none" strike="noStrike" kern="1200" cap="none" spc="0" normalizeH="0" baseline="0" noProof="0" dirty="0">
                <a:ln>
                  <a:noFill/>
                </a:ln>
                <a:solidFill>
                  <a:schemeClr val="tx1"/>
                </a:solidFill>
                <a:effectLst/>
                <a:uLnTx/>
                <a:uFillTx/>
                <a:latin typeface="+mj-lt"/>
                <a:ea typeface="+mj-ea"/>
                <a:cs typeface="+mj-cs"/>
              </a:rPr>
              <a:t>stubborn</a:t>
            </a:r>
            <a:br>
              <a:rPr kumimoji="0" lang="en-GB" sz="1600" i="0" u="none" strike="noStrike" kern="1200" cap="none" spc="0" normalizeH="0" baseline="0" noProof="0" dirty="0">
                <a:ln>
                  <a:noFill/>
                </a:ln>
                <a:solidFill>
                  <a:schemeClr val="tx1"/>
                </a:solidFill>
                <a:effectLst/>
                <a:uLnTx/>
                <a:uFillTx/>
                <a:latin typeface="+mj-lt"/>
                <a:ea typeface="+mj-ea"/>
                <a:cs typeface="+mj-cs"/>
              </a:rPr>
            </a:br>
            <a:r>
              <a:rPr kumimoji="0" lang="en-GB" sz="1600" i="0" u="none" strike="noStrike" kern="1200" cap="none" spc="0" normalizeH="0" baseline="0" noProof="0" dirty="0">
                <a:ln>
                  <a:noFill/>
                </a:ln>
                <a:solidFill>
                  <a:schemeClr val="tx1"/>
                </a:solidFill>
                <a:effectLst/>
                <a:uLnTx/>
                <a:uFillTx/>
                <a:latin typeface="+mj-lt"/>
                <a:ea typeface="+mj-ea"/>
                <a:cs typeface="+mj-cs"/>
              </a:rPr>
              <a:t>determined</a:t>
            </a:r>
            <a:br>
              <a:rPr kumimoji="0" lang="en-GB" sz="1600" i="0" u="none" strike="noStrike" kern="1200" cap="none" spc="0" normalizeH="0" baseline="0" noProof="0" dirty="0">
                <a:ln>
                  <a:noFill/>
                </a:ln>
                <a:solidFill>
                  <a:schemeClr val="tx1"/>
                </a:solidFill>
                <a:effectLst/>
                <a:uLnTx/>
                <a:uFillTx/>
                <a:latin typeface="+mj-lt"/>
                <a:ea typeface="+mj-ea"/>
                <a:cs typeface="+mj-cs"/>
              </a:rPr>
            </a:br>
            <a:r>
              <a:rPr kumimoji="0" lang="en-GB" sz="1600" i="0" u="none" strike="noStrike" kern="1200" cap="none" spc="0" normalizeH="0" baseline="0" noProof="0" dirty="0">
                <a:ln>
                  <a:noFill/>
                </a:ln>
                <a:solidFill>
                  <a:schemeClr val="tx1"/>
                </a:solidFill>
                <a:effectLst/>
                <a:uLnTx/>
                <a:uFillTx/>
                <a:latin typeface="+mj-lt"/>
                <a:ea typeface="+mj-ea"/>
                <a:cs typeface="+mj-cs"/>
              </a:rPr>
              <a:t>adamant</a:t>
            </a:r>
            <a:br>
              <a:rPr kumimoji="0" lang="en-GB" sz="1600" i="0" u="none" strike="noStrike" kern="1200" cap="none" spc="0" normalizeH="0" baseline="0" noProof="0" dirty="0">
                <a:ln>
                  <a:noFill/>
                </a:ln>
                <a:solidFill>
                  <a:schemeClr val="tx1"/>
                </a:solidFill>
                <a:effectLst/>
                <a:uLnTx/>
                <a:uFillTx/>
                <a:latin typeface="+mj-lt"/>
                <a:ea typeface="+mj-ea"/>
                <a:cs typeface="+mj-cs"/>
              </a:rPr>
            </a:br>
            <a:r>
              <a:rPr kumimoji="0" lang="en-GB" sz="1600" i="0" u="none" strike="noStrike" kern="1200" cap="none" spc="0" normalizeH="0" baseline="0" noProof="0" dirty="0" err="1">
                <a:ln>
                  <a:noFill/>
                </a:ln>
                <a:solidFill>
                  <a:schemeClr val="tx1"/>
                </a:solidFill>
                <a:effectLst/>
                <a:uLnTx/>
                <a:uFillTx/>
                <a:latin typeface="+mj-lt"/>
                <a:ea typeface="+mj-ea"/>
                <a:cs typeface="+mj-cs"/>
              </a:rPr>
              <a:t>inflexiable</a:t>
            </a:r>
            <a:br>
              <a:rPr kumimoji="0" lang="en-GB" sz="1600" i="0" u="none" strike="noStrike" kern="1200" cap="none" spc="0" normalizeH="0" baseline="0" noProof="0" dirty="0">
                <a:ln>
                  <a:noFill/>
                </a:ln>
                <a:solidFill>
                  <a:schemeClr val="tx1"/>
                </a:solidFill>
                <a:effectLst/>
                <a:uLnTx/>
                <a:uFillTx/>
                <a:latin typeface="+mj-lt"/>
                <a:ea typeface="+mj-ea"/>
                <a:cs typeface="+mj-cs"/>
              </a:rPr>
            </a:br>
            <a:br>
              <a:rPr kumimoji="0" lang="en-GB" sz="1600" i="0" u="none" strike="noStrike" kern="1200" cap="none" spc="0" normalizeH="0" baseline="0" noProof="0" dirty="0">
                <a:ln>
                  <a:noFill/>
                </a:ln>
                <a:solidFill>
                  <a:schemeClr val="tx1"/>
                </a:solidFill>
                <a:effectLst/>
                <a:uLnTx/>
                <a:uFillTx/>
                <a:latin typeface="+mj-lt"/>
                <a:ea typeface="+mj-ea"/>
                <a:cs typeface="+mj-cs"/>
              </a:rPr>
            </a:br>
            <a:endParaRPr kumimoji="0" lang="en-GB" sz="160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4">
            <a:extLst>
              <a:ext uri="{FF2B5EF4-FFF2-40B4-BE49-F238E27FC236}">
                <a16:creationId xmlns:a16="http://schemas.microsoft.com/office/drawing/2014/main" id="{BAC99023-2B2B-4064-8ABE-6A355D509523}"/>
              </a:ext>
            </a:extLst>
          </p:cNvPr>
          <p:cNvSpPr txBox="1">
            <a:spLocks/>
          </p:cNvSpPr>
          <p:nvPr/>
        </p:nvSpPr>
        <p:spPr>
          <a:xfrm>
            <a:off x="305718" y="225092"/>
            <a:ext cx="2376264" cy="799097"/>
          </a:xfrm>
          <a:prstGeom prst="rect">
            <a:avLst/>
          </a:prstGeom>
        </p:spPr>
        <p:txBody>
          <a:bodyPr vert="horz" lIns="91440" tIns="45720" rIns="91440" bIns="4572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dirty="0">
                <a:latin typeface="+mj-lt"/>
                <a:ea typeface="+mj-ea"/>
                <a:cs typeface="+mj-cs"/>
              </a:rPr>
              <a:t>obstinate</a:t>
            </a:r>
            <a:r>
              <a:rPr kumimoji="0" lang="en-GB" sz="1400" b="1" i="1" u="none" strike="noStrike" kern="1200" cap="none" spc="0" normalizeH="0" baseline="0" noProof="0" dirty="0">
                <a:ln>
                  <a:noFill/>
                </a:ln>
                <a:solidFill>
                  <a:schemeClr val="tx1"/>
                </a:solidFill>
                <a:effectLst/>
                <a:uLnTx/>
                <a:uFillTx/>
                <a:latin typeface="+mj-lt"/>
                <a:ea typeface="+mj-ea"/>
                <a:cs typeface="+mj-cs"/>
              </a:rPr>
              <a:t> adjective</a:t>
            </a:r>
          </a:p>
        </p:txBody>
      </p:sp>
      <p:cxnSp>
        <p:nvCxnSpPr>
          <p:cNvPr id="10" name="Straight Arrow Connector 9">
            <a:extLst>
              <a:ext uri="{FF2B5EF4-FFF2-40B4-BE49-F238E27FC236}">
                <a16:creationId xmlns:a16="http://schemas.microsoft.com/office/drawing/2014/main" id="{9A16C108-6E8D-4051-A6EB-FF43EDB2687F}"/>
              </a:ext>
            </a:extLst>
          </p:cNvPr>
          <p:cNvCxnSpPr/>
          <p:nvPr/>
        </p:nvCxnSpPr>
        <p:spPr>
          <a:xfrm flipH="1">
            <a:off x="2393950" y="1737261"/>
            <a:ext cx="432048" cy="3600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FC997A7-988C-494F-BC61-1B5680901716}"/>
              </a:ext>
            </a:extLst>
          </p:cNvPr>
          <p:cNvCxnSpPr/>
          <p:nvPr/>
        </p:nvCxnSpPr>
        <p:spPr>
          <a:xfrm>
            <a:off x="3690094" y="1737261"/>
            <a:ext cx="432048" cy="3600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A39D723-6916-42D9-969C-A97D1D929435}"/>
              </a:ext>
            </a:extLst>
          </p:cNvPr>
          <p:cNvSpPr/>
          <p:nvPr/>
        </p:nvSpPr>
        <p:spPr>
          <a:xfrm>
            <a:off x="305718" y="3420835"/>
            <a:ext cx="6223570" cy="7220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400" dirty="0">
                <a:solidFill>
                  <a:schemeClr val="tx1"/>
                </a:solidFill>
              </a:rPr>
              <a:t>“Are you sullen and </a:t>
            </a:r>
            <a:r>
              <a:rPr lang="en-GB" sz="1400" b="1" u="sng" dirty="0">
                <a:solidFill>
                  <a:schemeClr val="tx1"/>
                </a:solidFill>
              </a:rPr>
              <a:t>obstinate</a:t>
            </a:r>
            <a:r>
              <a:rPr lang="en-GB" sz="1400" dirty="0">
                <a:solidFill>
                  <a:schemeClr val="tx1"/>
                </a:solidFill>
              </a:rPr>
              <a:t>?”</a:t>
            </a:r>
          </a:p>
          <a:p>
            <a:pPr algn="ctr">
              <a:lnSpc>
                <a:spcPct val="150000"/>
              </a:lnSpc>
            </a:pPr>
            <a:r>
              <a:rPr lang="en-GB" sz="1400" dirty="0">
                <a:solidFill>
                  <a:schemeClr val="tx1"/>
                </a:solidFill>
              </a:rPr>
              <a:t>“No, ma’am, I am very sorry for you […]”</a:t>
            </a:r>
          </a:p>
        </p:txBody>
      </p:sp>
      <p:sp>
        <p:nvSpPr>
          <p:cNvPr id="14" name="Rectangle 13">
            <a:extLst>
              <a:ext uri="{FF2B5EF4-FFF2-40B4-BE49-F238E27FC236}">
                <a16:creationId xmlns:a16="http://schemas.microsoft.com/office/drawing/2014/main" id="{9F9404E3-B61C-4FA5-B6EF-D80A264AD517}"/>
              </a:ext>
            </a:extLst>
          </p:cNvPr>
          <p:cNvSpPr/>
          <p:nvPr/>
        </p:nvSpPr>
        <p:spPr>
          <a:xfrm>
            <a:off x="291530" y="4228965"/>
            <a:ext cx="6223570" cy="920701"/>
          </a:xfrm>
          <a:prstGeom prst="rect">
            <a:avLst/>
          </a:prstGeom>
        </p:spPr>
        <p:txBody>
          <a:bodyPr wrap="square">
            <a:spAutoFit/>
          </a:bodyPr>
          <a:lstStyle/>
          <a:p>
            <a:r>
              <a:rPr lang="en-GB" sz="1400" dirty="0"/>
              <a:t>How is the word ’obstinate’ being used in the sentence? What does it mean?</a:t>
            </a:r>
          </a:p>
          <a:p>
            <a:pPr>
              <a:lnSpc>
                <a:spcPct val="150000"/>
              </a:lnSpc>
            </a:pPr>
            <a:r>
              <a:rPr lang="en-GB" sz="1400" dirty="0"/>
              <a:t>..............................................................................................................................................................................................................................................................................</a:t>
            </a:r>
          </a:p>
        </p:txBody>
      </p:sp>
      <p:sp>
        <p:nvSpPr>
          <p:cNvPr id="15" name="Rectangle 14">
            <a:extLst>
              <a:ext uri="{FF2B5EF4-FFF2-40B4-BE49-F238E27FC236}">
                <a16:creationId xmlns:a16="http://schemas.microsoft.com/office/drawing/2014/main" id="{5E815316-F20E-42BC-AB64-553B8C9C386E}"/>
              </a:ext>
            </a:extLst>
          </p:cNvPr>
          <p:cNvSpPr/>
          <p:nvPr/>
        </p:nvSpPr>
        <p:spPr>
          <a:xfrm>
            <a:off x="388268" y="5161559"/>
            <a:ext cx="6178203" cy="954107"/>
          </a:xfrm>
          <a:prstGeom prst="rect">
            <a:avLst/>
          </a:prstGeom>
        </p:spPr>
        <p:txBody>
          <a:bodyPr wrap="square">
            <a:spAutoFit/>
          </a:bodyPr>
          <a:lstStyle/>
          <a:p>
            <a:r>
              <a:rPr lang="en-GB" sz="1400" b="1" dirty="0"/>
              <a:t>DISCUSS: How is the word being used differently in these sentences?</a:t>
            </a:r>
          </a:p>
          <a:p>
            <a:pPr marL="228600" indent="-228600">
              <a:buFont typeface="+mj-lt"/>
              <a:buAutoNum type="arabicPeriod"/>
            </a:pPr>
            <a:r>
              <a:rPr lang="en-GB" sz="1400" dirty="0"/>
              <a:t>He was incapable, </a:t>
            </a:r>
            <a:r>
              <a:rPr lang="en-GB" sz="1400" b="1" i="1" dirty="0"/>
              <a:t>obstinate</a:t>
            </a:r>
            <a:r>
              <a:rPr lang="en-GB" sz="1400" dirty="0"/>
              <a:t> and perfectly selfish.</a:t>
            </a:r>
          </a:p>
          <a:p>
            <a:pPr marL="228600" indent="-228600">
              <a:buFont typeface="+mj-lt"/>
              <a:buAutoNum type="arabicPeriod"/>
            </a:pPr>
            <a:r>
              <a:rPr lang="en-GB" sz="1400" dirty="0"/>
              <a:t>Their</a:t>
            </a:r>
            <a:r>
              <a:rPr lang="en-GB" sz="1400" b="1" i="1" dirty="0"/>
              <a:t> obstinate </a:t>
            </a:r>
            <a:r>
              <a:rPr lang="en-GB" sz="1400" dirty="0"/>
              <a:t>resistance came to an end.</a:t>
            </a:r>
          </a:p>
          <a:p>
            <a:pPr marL="228600" indent="-228600">
              <a:buFont typeface="+mj-lt"/>
              <a:buAutoNum type="arabicPeriod"/>
            </a:pPr>
            <a:r>
              <a:rPr lang="en-GB" sz="1400" dirty="0"/>
              <a:t>Molly showed an </a:t>
            </a:r>
            <a:r>
              <a:rPr lang="en-GB" sz="1400" b="1" i="1" dirty="0"/>
              <a:t>obstinate</a:t>
            </a:r>
            <a:r>
              <a:rPr lang="en-GB" sz="1400" dirty="0"/>
              <a:t> refusal to admit that things were bad.</a:t>
            </a:r>
          </a:p>
        </p:txBody>
      </p:sp>
      <p:sp>
        <p:nvSpPr>
          <p:cNvPr id="2" name="TextBox 1">
            <a:extLst>
              <a:ext uri="{FF2B5EF4-FFF2-40B4-BE49-F238E27FC236}">
                <a16:creationId xmlns:a16="http://schemas.microsoft.com/office/drawing/2014/main" id="{C4A844A1-BC4F-4E20-9EB9-9C888E46DCF1}"/>
              </a:ext>
            </a:extLst>
          </p:cNvPr>
          <p:cNvSpPr txBox="1"/>
          <p:nvPr/>
        </p:nvSpPr>
        <p:spPr>
          <a:xfrm>
            <a:off x="1477206" y="1024190"/>
            <a:ext cx="3654995" cy="584775"/>
          </a:xfrm>
          <a:prstGeom prst="rect">
            <a:avLst/>
          </a:prstGeom>
          <a:noFill/>
        </p:spPr>
        <p:txBody>
          <a:bodyPr wrap="square" rtlCol="0">
            <a:spAutoFit/>
          </a:bodyPr>
          <a:lstStyle/>
          <a:p>
            <a:pPr algn="ctr"/>
            <a:r>
              <a:rPr lang="en-GB" sz="3200" b="1" u="sng" dirty="0" err="1"/>
              <a:t>obstin</a:t>
            </a:r>
            <a:r>
              <a:rPr lang="en-GB" sz="3200" b="1" u="sng" dirty="0"/>
              <a:t>-ate</a:t>
            </a:r>
          </a:p>
        </p:txBody>
      </p:sp>
      <p:cxnSp>
        <p:nvCxnSpPr>
          <p:cNvPr id="19" name="Straight Arrow Connector 18">
            <a:extLst>
              <a:ext uri="{FF2B5EF4-FFF2-40B4-BE49-F238E27FC236}">
                <a16:creationId xmlns:a16="http://schemas.microsoft.com/office/drawing/2014/main" id="{A9B4ACBC-44AC-4285-AAB9-C8CD33EA0268}"/>
              </a:ext>
            </a:extLst>
          </p:cNvPr>
          <p:cNvCxnSpPr>
            <a:cxnSpLocks/>
          </p:cNvCxnSpPr>
          <p:nvPr/>
        </p:nvCxnSpPr>
        <p:spPr>
          <a:xfrm>
            <a:off x="2422980" y="6681192"/>
            <a:ext cx="46489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itle 4">
            <a:extLst>
              <a:ext uri="{FF2B5EF4-FFF2-40B4-BE49-F238E27FC236}">
                <a16:creationId xmlns:a16="http://schemas.microsoft.com/office/drawing/2014/main" id="{CA508B9F-C94D-43E2-A24B-9244D7564227}"/>
              </a:ext>
            </a:extLst>
          </p:cNvPr>
          <p:cNvSpPr txBox="1">
            <a:spLocks/>
          </p:cNvSpPr>
          <p:nvPr/>
        </p:nvSpPr>
        <p:spPr>
          <a:xfrm>
            <a:off x="301700" y="2618384"/>
            <a:ext cx="6192688" cy="552412"/>
          </a:xfrm>
          <a:prstGeom prst="rect">
            <a:avLst/>
          </a:prstGeom>
        </p:spPr>
        <p:txBody>
          <a:bodyPr vert="horz" lIns="91440" tIns="45720" rIns="91440" bIns="45720" rtlCol="0" anchor="t">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GB" sz="1600" i="1" dirty="0">
                <a:latin typeface="+mj-lt"/>
                <a:ea typeface="+mj-ea"/>
                <a:cs typeface="+mj-cs"/>
              </a:rPr>
              <a:t>define</a:t>
            </a:r>
            <a:r>
              <a:rPr kumimoji="0" lang="en-GB" sz="1200" i="0" u="none" strike="noStrike" kern="1200" cap="none" spc="0" normalizeH="0" baseline="0" noProof="0" dirty="0">
                <a:ln>
                  <a:noFill/>
                </a:ln>
                <a:solidFill>
                  <a:schemeClr val="tx1"/>
                </a:solidFill>
                <a:effectLst/>
                <a:uLnTx/>
                <a:uFillTx/>
                <a:latin typeface="+mj-lt"/>
                <a:ea typeface="+mj-ea"/>
                <a:cs typeface="+mj-cs"/>
              </a:rPr>
              <a:t>:…………………………………………………………………………………………………………………………………………………………………………………………………………………………………………………………………………………………………</a:t>
            </a:r>
            <a:endParaRPr kumimoji="0" lang="en-GB" sz="1600" i="0" u="none" strike="noStrike" kern="1200" cap="none" spc="0" normalizeH="0" baseline="0" noProof="0" dirty="0">
              <a:ln>
                <a:noFill/>
              </a:ln>
              <a:solidFill>
                <a:schemeClr val="tx1"/>
              </a:solidFill>
              <a:effectLst/>
              <a:uLnTx/>
              <a:uFillTx/>
              <a:latin typeface="+mj-lt"/>
              <a:ea typeface="+mj-ea"/>
              <a:cs typeface="+mj-cs"/>
            </a:endParaRPr>
          </a:p>
        </p:txBody>
      </p:sp>
      <p:sp>
        <p:nvSpPr>
          <p:cNvPr id="12" name="Rectangle 11">
            <a:extLst>
              <a:ext uri="{FF2B5EF4-FFF2-40B4-BE49-F238E27FC236}">
                <a16:creationId xmlns:a16="http://schemas.microsoft.com/office/drawing/2014/main" id="{E435982C-3AFC-4412-A006-A15D9FCA7847}"/>
              </a:ext>
            </a:extLst>
          </p:cNvPr>
          <p:cNvSpPr/>
          <p:nvPr/>
        </p:nvSpPr>
        <p:spPr>
          <a:xfrm>
            <a:off x="406859" y="8992573"/>
            <a:ext cx="6141020" cy="523220"/>
          </a:xfrm>
          <a:prstGeom prst="rect">
            <a:avLst/>
          </a:prstGeom>
        </p:spPr>
        <p:txBody>
          <a:bodyPr wrap="square">
            <a:spAutoFit/>
          </a:bodyPr>
          <a:lstStyle/>
          <a:p>
            <a:r>
              <a:rPr lang="en-GB" sz="1400" b="1" dirty="0"/>
              <a:t>DISCUSS: How does the extract contrast what we discussed at the start of the lesson?</a:t>
            </a:r>
          </a:p>
        </p:txBody>
      </p:sp>
    </p:spTree>
    <p:extLst>
      <p:ext uri="{BB962C8B-B14F-4D97-AF65-F5344CB8AC3E}">
        <p14:creationId xmlns:p14="http://schemas.microsoft.com/office/powerpoint/2010/main" val="2040635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42</a:t>
            </a:fld>
            <a:endParaRPr lang="en-GB"/>
          </a:p>
        </p:txBody>
      </p:sp>
      <p:sp>
        <p:nvSpPr>
          <p:cNvPr id="6" name="Rectangle 5"/>
          <p:cNvSpPr/>
          <p:nvPr/>
        </p:nvSpPr>
        <p:spPr>
          <a:xfrm>
            <a:off x="188640" y="115315"/>
            <a:ext cx="6403590" cy="340734"/>
          </a:xfrm>
          <a:prstGeom prst="rect">
            <a:avLst/>
          </a:prstGeom>
        </p:spPr>
        <p:txBody>
          <a:bodyPr wrap="square">
            <a:spAutoFit/>
          </a:bodyPr>
          <a:lstStyle/>
          <a:p>
            <a:pPr>
              <a:lnSpc>
                <a:spcPct val="150000"/>
              </a:lnSpc>
            </a:pPr>
            <a:r>
              <a:rPr lang="en-GB" sz="1200" b="1" dirty="0"/>
              <a:t>READING HOMEWORK – Read the song  </a:t>
            </a:r>
            <a:r>
              <a:rPr lang="en-GB" sz="1200" b="1" i="1" dirty="0"/>
              <a:t>Remains of the Day </a:t>
            </a:r>
            <a:r>
              <a:rPr lang="en-GB" sz="1200" b="1" dirty="0"/>
              <a:t>from Tim Burton’s </a:t>
            </a:r>
            <a:r>
              <a:rPr lang="en-GB" sz="1200" b="1" i="1" dirty="0"/>
              <a:t>The Corpse Bride</a:t>
            </a:r>
            <a:endParaRPr lang="en-GB" sz="1200" dirty="0"/>
          </a:p>
        </p:txBody>
      </p:sp>
      <p:sp>
        <p:nvSpPr>
          <p:cNvPr id="8" name="Slide Number Placeholder 3">
            <a:extLst>
              <a:ext uri="{FF2B5EF4-FFF2-40B4-BE49-F238E27FC236}">
                <a16:creationId xmlns:a16="http://schemas.microsoft.com/office/drawing/2014/main" id="{DB7C4679-9F91-4C5B-BF3D-CCD54F2C1F23}"/>
              </a:ext>
            </a:extLst>
          </p:cNvPr>
          <p:cNvSpPr txBox="1">
            <a:spLocks/>
          </p:cNvSpPr>
          <p:nvPr/>
        </p:nvSpPr>
        <p:spPr>
          <a:xfrm>
            <a:off x="4914900" y="9181395"/>
            <a:ext cx="1600200" cy="527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10EBAA-92EB-4343-B6D5-25298559C073}" type="slidenum">
              <a:rPr lang="en-GB" smtClean="0"/>
              <a:pPr/>
              <a:t>42</a:t>
            </a:fld>
            <a:endParaRPr lang="en-GB"/>
          </a:p>
        </p:txBody>
      </p:sp>
      <p:sp>
        <p:nvSpPr>
          <p:cNvPr id="2" name="Rectangle 1">
            <a:extLst>
              <a:ext uri="{FF2B5EF4-FFF2-40B4-BE49-F238E27FC236}">
                <a16:creationId xmlns:a16="http://schemas.microsoft.com/office/drawing/2014/main" id="{8FB71DAA-5445-4F66-8CC0-81E27444297F}"/>
              </a:ext>
            </a:extLst>
          </p:cNvPr>
          <p:cNvSpPr/>
          <p:nvPr/>
        </p:nvSpPr>
        <p:spPr>
          <a:xfrm>
            <a:off x="342900" y="591564"/>
            <a:ext cx="3429000" cy="9199121"/>
          </a:xfrm>
          <a:prstGeom prst="rect">
            <a:avLst/>
          </a:prstGeom>
        </p:spPr>
        <p:txBody>
          <a:bodyPr>
            <a:spAutoFit/>
          </a:bodyPr>
          <a:lstStyle/>
          <a:p>
            <a:pPr>
              <a:lnSpc>
                <a:spcPct val="150000"/>
              </a:lnSpc>
            </a:pPr>
            <a:r>
              <a:rPr lang="en-GB" sz="1200" dirty="0">
                <a:solidFill>
                  <a:srgbClr val="202124"/>
                </a:solidFill>
                <a:latin typeface="arial" panose="020B0604020202020204" pitchFamily="34" charset="0"/>
              </a:rPr>
              <a:t>Hey! Give me a listen you corpses of cheer</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At least those of you who still got an ear</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I'll tell you a story that'll make a skeleton cry</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Of our own jubiliciously lovely corpse bride</a:t>
            </a:r>
          </a:p>
          <a:p>
            <a:pPr>
              <a:lnSpc>
                <a:spcPct val="150000"/>
              </a:lnSpc>
            </a:pPr>
            <a:endParaRPr lang="en-GB" sz="1200" dirty="0">
              <a:solidFill>
                <a:srgbClr val="202124"/>
              </a:solidFill>
              <a:latin typeface="arial" panose="020B0604020202020204" pitchFamily="34" charset="0"/>
            </a:endParaRPr>
          </a:p>
          <a:p>
            <a:pPr>
              <a:lnSpc>
                <a:spcPct val="150000"/>
              </a:lnSpc>
            </a:pPr>
            <a:r>
              <a:rPr lang="en-GB" sz="1200" dirty="0">
                <a:solidFill>
                  <a:srgbClr val="202124"/>
                </a:solidFill>
                <a:latin typeface="arial" panose="020B0604020202020204" pitchFamily="34" charset="0"/>
              </a:rPr>
              <a:t>Die, die we all pass away</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But don't wear a frown </a:t>
            </a:r>
            <a:r>
              <a:rPr lang="en-GB" sz="1200" dirty="0" err="1">
                <a:solidFill>
                  <a:srgbClr val="202124"/>
                </a:solidFill>
                <a:latin typeface="arial" panose="020B0604020202020204" pitchFamily="34" charset="0"/>
              </a:rPr>
              <a:t>'cause</a:t>
            </a:r>
            <a:r>
              <a:rPr lang="en-GB" sz="1200" dirty="0">
                <a:solidFill>
                  <a:srgbClr val="202124"/>
                </a:solidFill>
                <a:latin typeface="arial" panose="020B0604020202020204" pitchFamily="34" charset="0"/>
              </a:rPr>
              <a:t> it's really okay</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And you might try and hide</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And you might try and pray</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But we all end up the remains of the day</a:t>
            </a:r>
            <a:br>
              <a:rPr lang="en-GB" sz="1200" dirty="0">
                <a:solidFill>
                  <a:srgbClr val="202124"/>
                </a:solidFill>
                <a:latin typeface="arial" panose="020B0604020202020204" pitchFamily="34" charset="0"/>
              </a:rPr>
            </a:br>
            <a:endParaRPr lang="en-GB" sz="1200" dirty="0">
              <a:solidFill>
                <a:srgbClr val="202124"/>
              </a:solidFill>
              <a:latin typeface="arial" panose="020B0604020202020204" pitchFamily="34" charset="0"/>
            </a:endParaRPr>
          </a:p>
          <a:p>
            <a:pPr>
              <a:lnSpc>
                <a:spcPct val="150000"/>
              </a:lnSpc>
            </a:pPr>
            <a:r>
              <a:rPr lang="en-GB" sz="1200" dirty="0">
                <a:solidFill>
                  <a:srgbClr val="202124"/>
                </a:solidFill>
                <a:latin typeface="arial" panose="020B0604020202020204" pitchFamily="34" charset="0"/>
              </a:rPr>
              <a:t>Well our girl is a beauty known for miles around</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When a mysterious stranger came into town</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He's plenty good-looking, but down on his cash</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And our poor little baby, she fell hard and fast</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When her daddy said no, she just couldn't cope</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So our lovers came up with a plan to elope</a:t>
            </a:r>
          </a:p>
          <a:p>
            <a:pPr>
              <a:lnSpc>
                <a:spcPct val="150000"/>
              </a:lnSpc>
            </a:pPr>
            <a:endParaRPr lang="en-GB" sz="1200" dirty="0">
              <a:solidFill>
                <a:srgbClr val="202124"/>
              </a:solidFill>
              <a:latin typeface="arial" panose="020B0604020202020204" pitchFamily="34" charset="0"/>
            </a:endParaRPr>
          </a:p>
          <a:p>
            <a:pPr>
              <a:lnSpc>
                <a:spcPct val="150000"/>
              </a:lnSpc>
            </a:pPr>
            <a:r>
              <a:rPr lang="en-GB" sz="1200" dirty="0">
                <a:solidFill>
                  <a:srgbClr val="202124"/>
                </a:solidFill>
                <a:latin typeface="arial" panose="020B0604020202020204" pitchFamily="34" charset="0"/>
              </a:rPr>
              <a:t>Die, die we all pass away</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But don't wear a frown </a:t>
            </a:r>
            <a:r>
              <a:rPr lang="en-GB" sz="1200" dirty="0" err="1">
                <a:solidFill>
                  <a:srgbClr val="202124"/>
                </a:solidFill>
                <a:latin typeface="arial" panose="020B0604020202020204" pitchFamily="34" charset="0"/>
              </a:rPr>
              <a:t>'cause</a:t>
            </a:r>
            <a:r>
              <a:rPr lang="en-GB" sz="1200" dirty="0">
                <a:solidFill>
                  <a:srgbClr val="202124"/>
                </a:solidFill>
                <a:latin typeface="arial" panose="020B0604020202020204" pitchFamily="34" charset="0"/>
              </a:rPr>
              <a:t> it's really okay</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And you might try and hide</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And you might try and pray</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But we all end up the remains of the day</a:t>
            </a:r>
            <a:br>
              <a:rPr lang="en-GB" sz="1200" dirty="0">
                <a:solidFill>
                  <a:srgbClr val="202124"/>
                </a:solidFill>
                <a:latin typeface="arial" panose="020B0604020202020204" pitchFamily="34" charset="0"/>
              </a:rPr>
            </a:br>
            <a:endParaRPr lang="en-GB" sz="1200" dirty="0">
              <a:solidFill>
                <a:srgbClr val="202124"/>
              </a:solidFill>
              <a:latin typeface="arial" panose="020B0604020202020204" pitchFamily="34" charset="0"/>
            </a:endParaRPr>
          </a:p>
          <a:p>
            <a:pPr>
              <a:lnSpc>
                <a:spcPct val="150000"/>
              </a:lnSpc>
            </a:pPr>
            <a:r>
              <a:rPr lang="en-GB" sz="1200" dirty="0">
                <a:solidFill>
                  <a:srgbClr val="202124"/>
                </a:solidFill>
                <a:latin typeface="arial" panose="020B0604020202020204" pitchFamily="34" charset="0"/>
              </a:rPr>
              <a:t>So they conjured up a plan to meet late at night</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They told not a soul, kept the whole thing tight</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Now, her mother's wedding dress fit like a glove</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You don't need much when you're really in love</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Except for a few things, or some told</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Like the family jewels and a satchel of gold</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Then next to the graveyard by the old oak tree</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On a dark foggy night at a quarter to three</a:t>
            </a:r>
            <a:br>
              <a:rPr lang="en-GB" sz="1200" dirty="0">
                <a:solidFill>
                  <a:srgbClr val="202124"/>
                </a:solidFill>
                <a:latin typeface="arial" panose="020B0604020202020204" pitchFamily="34" charset="0"/>
              </a:rPr>
            </a:br>
            <a:endParaRPr lang="en-GB" sz="1200" b="0" i="0" dirty="0">
              <a:solidFill>
                <a:srgbClr val="202124"/>
              </a:solidFill>
              <a:effectLst/>
              <a:latin typeface="arial" panose="020B0604020202020204" pitchFamily="34" charset="0"/>
            </a:endParaRPr>
          </a:p>
        </p:txBody>
      </p:sp>
      <p:sp>
        <p:nvSpPr>
          <p:cNvPr id="5" name="TextBox 4">
            <a:extLst>
              <a:ext uri="{FF2B5EF4-FFF2-40B4-BE49-F238E27FC236}">
                <a16:creationId xmlns:a16="http://schemas.microsoft.com/office/drawing/2014/main" id="{F8AF7096-DAB6-478E-A2C0-839024417F20}"/>
              </a:ext>
            </a:extLst>
          </p:cNvPr>
          <p:cNvSpPr txBox="1"/>
          <p:nvPr/>
        </p:nvSpPr>
        <p:spPr>
          <a:xfrm>
            <a:off x="3965240" y="2680854"/>
            <a:ext cx="2448272" cy="1323439"/>
          </a:xfrm>
          <a:prstGeom prst="rect">
            <a:avLst/>
          </a:prstGeom>
          <a:noFill/>
        </p:spPr>
        <p:txBody>
          <a:bodyPr wrap="square" rtlCol="0">
            <a:spAutoFit/>
          </a:bodyPr>
          <a:lstStyle/>
          <a:p>
            <a:pPr algn="ctr"/>
            <a:r>
              <a:rPr lang="en-GB" sz="1600" b="1" dirty="0"/>
              <a:t>Watch the song here in addition to reading it.</a:t>
            </a:r>
          </a:p>
          <a:p>
            <a:pPr algn="ctr"/>
            <a:r>
              <a:rPr lang="en-GB" sz="1600" dirty="0">
                <a:hlinkClick r:id="rId2"/>
              </a:rPr>
              <a:t>https://www.youtube.com/watch?v=j4p9WKnDQzQ</a:t>
            </a:r>
            <a:r>
              <a:rPr lang="en-GB" sz="1600" dirty="0"/>
              <a:t> </a:t>
            </a:r>
          </a:p>
          <a:p>
            <a:endParaRPr lang="en-GB" sz="1600" dirty="0"/>
          </a:p>
        </p:txBody>
      </p:sp>
      <p:pic>
        <p:nvPicPr>
          <p:cNvPr id="9" name="Picture 8">
            <a:extLst>
              <a:ext uri="{FF2B5EF4-FFF2-40B4-BE49-F238E27FC236}">
                <a16:creationId xmlns:a16="http://schemas.microsoft.com/office/drawing/2014/main" id="{C0724736-9A01-4E56-BBD7-25E164012E88}"/>
              </a:ext>
            </a:extLst>
          </p:cNvPr>
          <p:cNvPicPr>
            <a:picLocks noChangeAspect="1"/>
          </p:cNvPicPr>
          <p:nvPr/>
        </p:nvPicPr>
        <p:blipFill rotWithShape="1">
          <a:blip r:embed="rId3"/>
          <a:srcRect l="65750" t="27706" r="8000" b="25734"/>
          <a:stretch/>
        </p:blipFill>
        <p:spPr>
          <a:xfrm>
            <a:off x="4289276" y="886582"/>
            <a:ext cx="1800200" cy="1796132"/>
          </a:xfrm>
          <a:prstGeom prst="rect">
            <a:avLst/>
          </a:prstGeom>
        </p:spPr>
      </p:pic>
    </p:spTree>
    <p:extLst>
      <p:ext uri="{BB962C8B-B14F-4D97-AF65-F5344CB8AC3E}">
        <p14:creationId xmlns:p14="http://schemas.microsoft.com/office/powerpoint/2010/main" val="134883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914900" y="9466157"/>
            <a:ext cx="1600200" cy="527403"/>
          </a:xfrm>
        </p:spPr>
        <p:txBody>
          <a:bodyPr/>
          <a:lstStyle/>
          <a:p>
            <a:fld id="{2910EBAA-92EB-4343-B6D5-25298559C073}" type="slidenum">
              <a:rPr lang="en-GB" smtClean="0"/>
              <a:pPr/>
              <a:t>43</a:t>
            </a:fld>
            <a:endParaRPr lang="en-GB"/>
          </a:p>
        </p:txBody>
      </p:sp>
      <p:sp>
        <p:nvSpPr>
          <p:cNvPr id="2" name="Rectangle 1">
            <a:extLst>
              <a:ext uri="{FF2B5EF4-FFF2-40B4-BE49-F238E27FC236}">
                <a16:creationId xmlns:a16="http://schemas.microsoft.com/office/drawing/2014/main" id="{8FB71DAA-5445-4F66-8CC0-81E27444297F}"/>
              </a:ext>
            </a:extLst>
          </p:cNvPr>
          <p:cNvSpPr/>
          <p:nvPr/>
        </p:nvSpPr>
        <p:spPr>
          <a:xfrm>
            <a:off x="287307" y="112968"/>
            <a:ext cx="4022204" cy="6706131"/>
          </a:xfrm>
          <a:prstGeom prst="rect">
            <a:avLst/>
          </a:prstGeom>
        </p:spPr>
        <p:txBody>
          <a:bodyPr wrap="square">
            <a:spAutoFit/>
          </a:bodyPr>
          <a:lstStyle/>
          <a:p>
            <a:pPr>
              <a:lnSpc>
                <a:spcPct val="150000"/>
              </a:lnSpc>
            </a:pPr>
            <a:r>
              <a:rPr lang="en-GB" sz="1200" dirty="0">
                <a:solidFill>
                  <a:srgbClr val="202124"/>
                </a:solidFill>
                <a:latin typeface="arial" panose="020B0604020202020204" pitchFamily="34" charset="0"/>
              </a:rPr>
              <a:t>She was ready to go, but where was he?</a:t>
            </a:r>
          </a:p>
          <a:p>
            <a:pPr>
              <a:lnSpc>
                <a:spcPct val="150000"/>
              </a:lnSpc>
            </a:pPr>
            <a:r>
              <a:rPr lang="en-GB" sz="1200" dirty="0">
                <a:solidFill>
                  <a:srgbClr val="202124"/>
                </a:solidFill>
                <a:latin typeface="arial" panose="020B0604020202020204" pitchFamily="34" charset="0"/>
              </a:rPr>
              <a:t>And then?</a:t>
            </a:r>
          </a:p>
          <a:p>
            <a:pPr>
              <a:lnSpc>
                <a:spcPct val="150000"/>
              </a:lnSpc>
            </a:pPr>
            <a:r>
              <a:rPr lang="en-GB" sz="1200" dirty="0">
                <a:solidFill>
                  <a:srgbClr val="202124"/>
                </a:solidFill>
                <a:latin typeface="arial" panose="020B0604020202020204" pitchFamily="34" charset="0"/>
              </a:rPr>
              <a:t>She waited</a:t>
            </a:r>
          </a:p>
          <a:p>
            <a:pPr>
              <a:lnSpc>
                <a:spcPct val="150000"/>
              </a:lnSpc>
            </a:pPr>
            <a:r>
              <a:rPr lang="en-GB" sz="1200" dirty="0">
                <a:solidFill>
                  <a:srgbClr val="202124"/>
                </a:solidFill>
                <a:latin typeface="arial" panose="020B0604020202020204" pitchFamily="34" charset="0"/>
              </a:rPr>
              <a:t>And then?</a:t>
            </a:r>
          </a:p>
          <a:p>
            <a:pPr>
              <a:lnSpc>
                <a:spcPct val="150000"/>
              </a:lnSpc>
            </a:pPr>
            <a:r>
              <a:rPr lang="en-GB" sz="1200" dirty="0">
                <a:solidFill>
                  <a:srgbClr val="202124"/>
                </a:solidFill>
                <a:latin typeface="arial" panose="020B0604020202020204" pitchFamily="34" charset="0"/>
              </a:rPr>
              <a:t>There in the shadows, was it her man?</a:t>
            </a:r>
          </a:p>
          <a:p>
            <a:pPr>
              <a:lnSpc>
                <a:spcPct val="150000"/>
              </a:lnSpc>
            </a:pPr>
            <a:r>
              <a:rPr lang="en-GB" sz="1200" dirty="0">
                <a:solidFill>
                  <a:srgbClr val="202124"/>
                </a:solidFill>
                <a:latin typeface="arial" panose="020B0604020202020204" pitchFamily="34" charset="0"/>
              </a:rPr>
              <a:t>And then?</a:t>
            </a:r>
          </a:p>
          <a:p>
            <a:pPr>
              <a:lnSpc>
                <a:spcPct val="150000"/>
              </a:lnSpc>
            </a:pPr>
            <a:r>
              <a:rPr lang="en-GB" sz="1200" dirty="0">
                <a:solidFill>
                  <a:srgbClr val="202124"/>
                </a:solidFill>
                <a:latin typeface="arial" panose="020B0604020202020204" pitchFamily="34" charset="0"/>
              </a:rPr>
              <a:t>Her little heart beat so loud</a:t>
            </a:r>
          </a:p>
          <a:p>
            <a:pPr>
              <a:lnSpc>
                <a:spcPct val="150000"/>
              </a:lnSpc>
            </a:pPr>
            <a:r>
              <a:rPr lang="en-GB" sz="1200" dirty="0">
                <a:solidFill>
                  <a:srgbClr val="202124"/>
                </a:solidFill>
                <a:latin typeface="arial" panose="020B0604020202020204" pitchFamily="34" charset="0"/>
              </a:rPr>
              <a:t>And then?</a:t>
            </a:r>
          </a:p>
          <a:p>
            <a:pPr>
              <a:lnSpc>
                <a:spcPct val="150000"/>
              </a:lnSpc>
            </a:pPr>
            <a:r>
              <a:rPr lang="en-GB" sz="1200" dirty="0">
                <a:solidFill>
                  <a:srgbClr val="202124"/>
                </a:solidFill>
                <a:latin typeface="arial" panose="020B0604020202020204" pitchFamily="34" charset="0"/>
              </a:rPr>
              <a:t>And then baby, everything went black</a:t>
            </a:r>
          </a:p>
          <a:p>
            <a:pPr>
              <a:lnSpc>
                <a:spcPct val="150000"/>
              </a:lnSpc>
            </a:pPr>
            <a:r>
              <a:rPr lang="en-GB" sz="1200" dirty="0">
                <a:solidFill>
                  <a:srgbClr val="202124"/>
                </a:solidFill>
                <a:latin typeface="arial" panose="020B0604020202020204" pitchFamily="34" charset="0"/>
              </a:rPr>
              <a:t>Now when she opened her eyes she was dead as dust</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Her jewels were missing and her heart was bust</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So she made a vow lying under that tree</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That she'd wait for her true love to come set her free</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Always waiting for someone to ask for her hand</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When out of the blue comes this groovy young man</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Who vows forever to be by her side</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And that's the story of our own corpse bride</a:t>
            </a:r>
          </a:p>
          <a:p>
            <a:pPr>
              <a:lnSpc>
                <a:spcPct val="150000"/>
              </a:lnSpc>
            </a:pPr>
            <a:r>
              <a:rPr lang="en-GB" sz="1200" dirty="0">
                <a:solidFill>
                  <a:srgbClr val="202124"/>
                </a:solidFill>
                <a:latin typeface="arial" panose="020B0604020202020204" pitchFamily="34" charset="0"/>
              </a:rPr>
              <a:t>Die, die we all pass away</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But don't wear a frown </a:t>
            </a:r>
            <a:r>
              <a:rPr lang="en-GB" sz="1200" dirty="0" err="1">
                <a:solidFill>
                  <a:srgbClr val="202124"/>
                </a:solidFill>
                <a:latin typeface="arial" panose="020B0604020202020204" pitchFamily="34" charset="0"/>
              </a:rPr>
              <a:t>'cause</a:t>
            </a:r>
            <a:r>
              <a:rPr lang="en-GB" sz="1200" dirty="0">
                <a:solidFill>
                  <a:srgbClr val="202124"/>
                </a:solidFill>
                <a:latin typeface="arial" panose="020B0604020202020204" pitchFamily="34" charset="0"/>
              </a:rPr>
              <a:t> it's really okay</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And you might try and hide</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And you might try and pray</a:t>
            </a:r>
            <a:br>
              <a:rPr lang="en-GB" sz="1200" dirty="0">
                <a:solidFill>
                  <a:srgbClr val="202124"/>
                </a:solidFill>
                <a:latin typeface="arial" panose="020B0604020202020204" pitchFamily="34" charset="0"/>
              </a:rPr>
            </a:br>
            <a:r>
              <a:rPr lang="en-GB" sz="1200" dirty="0">
                <a:solidFill>
                  <a:srgbClr val="202124"/>
                </a:solidFill>
                <a:latin typeface="arial" panose="020B0604020202020204" pitchFamily="34" charset="0"/>
              </a:rPr>
              <a:t>But we all end up the remains of the day.</a:t>
            </a:r>
          </a:p>
          <a:p>
            <a:pPr>
              <a:lnSpc>
                <a:spcPct val="150000"/>
              </a:lnSpc>
            </a:pPr>
            <a:br>
              <a:rPr lang="en-GB" sz="1200" dirty="0">
                <a:solidFill>
                  <a:srgbClr val="202124"/>
                </a:solidFill>
                <a:latin typeface="arial" panose="020B0604020202020204" pitchFamily="34" charset="0"/>
              </a:rPr>
            </a:br>
            <a:endParaRPr lang="en-GB" sz="1200" b="0" i="0" dirty="0">
              <a:solidFill>
                <a:srgbClr val="202124"/>
              </a:solidFill>
              <a:effectLst/>
              <a:latin typeface="arial" panose="020B0604020202020204" pitchFamily="34" charset="0"/>
            </a:endParaRPr>
          </a:p>
        </p:txBody>
      </p:sp>
      <p:sp>
        <p:nvSpPr>
          <p:cNvPr id="7" name="Rectangle 6">
            <a:extLst>
              <a:ext uri="{FF2B5EF4-FFF2-40B4-BE49-F238E27FC236}">
                <a16:creationId xmlns:a16="http://schemas.microsoft.com/office/drawing/2014/main" id="{CCDAB93F-394D-4680-BFF5-3D26CF3A9F36}"/>
              </a:ext>
            </a:extLst>
          </p:cNvPr>
          <p:cNvSpPr/>
          <p:nvPr/>
        </p:nvSpPr>
        <p:spPr>
          <a:xfrm>
            <a:off x="313432" y="6321152"/>
            <a:ext cx="6264696" cy="1229888"/>
          </a:xfrm>
          <a:prstGeom prst="rect">
            <a:avLst/>
          </a:prstGeom>
          <a:ln w="28575">
            <a:solidFill>
              <a:schemeClr val="tx1"/>
            </a:solidFill>
          </a:ln>
        </p:spPr>
        <p:txBody>
          <a:bodyPr wrap="square" lIns="91440" tIns="45720" rIns="91440" bIns="45720" anchor="t">
            <a:spAutoFit/>
          </a:bodyPr>
          <a:lstStyle/>
          <a:p>
            <a:pPr marL="0" lvl="1"/>
            <a:r>
              <a:rPr lang="en-GB" sz="1100" b="1" dirty="0"/>
              <a:t>Summary </a:t>
            </a:r>
            <a:r>
              <a:rPr lang="en-GB" sz="1100" i="1" dirty="0"/>
              <a:t>(In your own words...)</a:t>
            </a:r>
            <a:endParaRPr lang="en-GB" sz="1100" b="1" i="1" dirty="0"/>
          </a:p>
          <a:p>
            <a:pPr marL="0" lvl="1">
              <a:lnSpc>
                <a:spcPct val="200000"/>
              </a:lnSpc>
            </a:pPr>
            <a:r>
              <a:rPr lang="en-GB" sz="1100" b="1" i="1" dirty="0"/>
              <a:t>.............................................................................................................................................................................................................................................................................................................................................................................................................................................................................................</a:t>
            </a:r>
          </a:p>
        </p:txBody>
      </p:sp>
      <p:sp>
        <p:nvSpPr>
          <p:cNvPr id="9" name="Rectangle 8">
            <a:extLst>
              <a:ext uri="{FF2B5EF4-FFF2-40B4-BE49-F238E27FC236}">
                <a16:creationId xmlns:a16="http://schemas.microsoft.com/office/drawing/2014/main" id="{9FFA2364-6142-43CC-A544-DFF0C1F0FA2D}"/>
              </a:ext>
            </a:extLst>
          </p:cNvPr>
          <p:cNvSpPr/>
          <p:nvPr/>
        </p:nvSpPr>
        <p:spPr>
          <a:xfrm>
            <a:off x="313432" y="7607257"/>
            <a:ext cx="6264696" cy="1906997"/>
          </a:xfrm>
          <a:prstGeom prst="rect">
            <a:avLst/>
          </a:prstGeom>
          <a:ln w="28575">
            <a:solidFill>
              <a:schemeClr val="tx1"/>
            </a:solidFill>
          </a:ln>
        </p:spPr>
        <p:txBody>
          <a:bodyPr wrap="square" lIns="91440" tIns="45720" rIns="91440" bIns="45720" anchor="t">
            <a:spAutoFit/>
          </a:bodyPr>
          <a:lstStyle/>
          <a:p>
            <a:pPr marL="0" lvl="1"/>
            <a:r>
              <a:rPr lang="en-GB" sz="1100" b="1" dirty="0"/>
              <a:t>How does the song link to the extract from </a:t>
            </a:r>
            <a:r>
              <a:rPr lang="en-GB" sz="1100" b="1" i="1" dirty="0"/>
              <a:t>Great Expectations?</a:t>
            </a:r>
          </a:p>
          <a:p>
            <a:pPr marL="0" lvl="1">
              <a:lnSpc>
                <a:spcPct val="200000"/>
              </a:lnSpc>
            </a:pPr>
            <a:r>
              <a:rPr lang="en-GB" sz="1100" b="1" i="1" dirty="0"/>
              <a:t>...........................................................................................................................................................................................................................................................................................................................................................................................................................................................................................................................................................................................................................................................................................................................................................................................................................</a:t>
            </a:r>
          </a:p>
        </p:txBody>
      </p:sp>
    </p:spTree>
    <p:extLst>
      <p:ext uri="{BB962C8B-B14F-4D97-AF65-F5344CB8AC3E}">
        <p14:creationId xmlns:p14="http://schemas.microsoft.com/office/powerpoint/2010/main" val="3345932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44</a:t>
            </a:fld>
            <a:endParaRPr lang="en-GB"/>
          </a:p>
        </p:txBody>
      </p:sp>
      <p:sp>
        <p:nvSpPr>
          <p:cNvPr id="5" name="Title 4">
            <a:extLst>
              <a:ext uri="{FF2B5EF4-FFF2-40B4-BE49-F238E27FC236}">
                <a16:creationId xmlns:a16="http://schemas.microsoft.com/office/drawing/2014/main" id="{6E073AFC-DB42-4D0B-8AC6-3F52197286AC}"/>
              </a:ext>
            </a:extLst>
          </p:cNvPr>
          <p:cNvSpPr>
            <a:spLocks noGrp="1"/>
          </p:cNvSpPr>
          <p:nvPr>
            <p:ph type="ctrTitle"/>
          </p:nvPr>
        </p:nvSpPr>
        <p:spPr>
          <a:xfrm>
            <a:off x="332656" y="197202"/>
            <a:ext cx="6182444" cy="692896"/>
          </a:xfrm>
        </p:spPr>
        <p:txBody>
          <a:bodyPr anchor="t">
            <a:normAutofit fontScale="90000"/>
          </a:bodyPr>
          <a:lstStyle/>
          <a:p>
            <a:pPr algn="l"/>
            <a:r>
              <a:rPr lang="en-US" sz="2200" dirty="0"/>
              <a:t>Week 5 </a:t>
            </a:r>
            <a:br>
              <a:rPr lang="en-US" sz="1800" dirty="0"/>
            </a:br>
            <a:r>
              <a:rPr lang="en-US" sz="2000" b="1" dirty="0">
                <a:latin typeface="+mn-lt"/>
              </a:rPr>
              <a:t>Extract from </a:t>
            </a:r>
            <a:r>
              <a:rPr lang="en-US" altLang="en-US" sz="2000" b="1" i="1" dirty="0">
                <a:latin typeface="+mn-lt"/>
                <a:cs typeface="Arial" panose="020B0604020202020204" pitchFamily="34" charset="0"/>
              </a:rPr>
              <a:t>Treasure Island </a:t>
            </a:r>
            <a:r>
              <a:rPr lang="en-US" altLang="en-US" sz="2000" b="1" dirty="0">
                <a:latin typeface="+mn-lt"/>
                <a:cs typeface="Arial" panose="020B0604020202020204" pitchFamily="34" charset="0"/>
              </a:rPr>
              <a:t>by R. L. </a:t>
            </a:r>
            <a:br>
              <a:rPr lang="en-US" altLang="en-US" sz="2000" b="1" dirty="0">
                <a:latin typeface="+mn-lt"/>
                <a:cs typeface="Arial" panose="020B0604020202020204" pitchFamily="34" charset="0"/>
              </a:rPr>
            </a:br>
            <a:r>
              <a:rPr lang="en-US" altLang="en-US" sz="2000" b="1" dirty="0">
                <a:latin typeface="+mn-lt"/>
                <a:cs typeface="Arial" panose="020B0604020202020204" pitchFamily="34" charset="0"/>
              </a:rPr>
              <a:t>Stevenson</a:t>
            </a:r>
            <a:br>
              <a:rPr lang="en-US" altLang="en-US" sz="1300" b="1" i="1" dirty="0">
                <a:latin typeface="Arial" panose="020B0604020202020204" pitchFamily="34" charset="0"/>
                <a:cs typeface="Arial" panose="020B0604020202020204" pitchFamily="34" charset="0"/>
              </a:rPr>
            </a:br>
            <a:endParaRPr lang="en-US" dirty="0"/>
          </a:p>
        </p:txBody>
      </p:sp>
      <p:sp>
        <p:nvSpPr>
          <p:cNvPr id="6" name="TextBox 5">
            <a:extLst>
              <a:ext uri="{FF2B5EF4-FFF2-40B4-BE49-F238E27FC236}">
                <a16:creationId xmlns:a16="http://schemas.microsoft.com/office/drawing/2014/main" id="{0722EE83-9C36-4DE7-8D4E-7B9EAC4B6735}"/>
              </a:ext>
            </a:extLst>
          </p:cNvPr>
          <p:cNvSpPr txBox="1"/>
          <p:nvPr/>
        </p:nvSpPr>
        <p:spPr>
          <a:xfrm>
            <a:off x="270262" y="1101850"/>
            <a:ext cx="6336704" cy="2687531"/>
          </a:xfrm>
          <a:prstGeom prst="rect">
            <a:avLst/>
          </a:prstGeom>
          <a:noFill/>
        </p:spPr>
        <p:txBody>
          <a:bodyPr wrap="square" rtlCol="0">
            <a:spAutoFit/>
          </a:bodyPr>
          <a:lstStyle/>
          <a:p>
            <a:pPr>
              <a:lnSpc>
                <a:spcPct val="200000"/>
              </a:lnSpc>
            </a:pPr>
            <a:br>
              <a:rPr lang="en-GB" sz="1400" b="1" dirty="0"/>
            </a:br>
            <a:r>
              <a:rPr lang="en-GB" sz="1200" i="1" dirty="0"/>
              <a:t>..............................................................................................</a:t>
            </a:r>
            <a:br>
              <a:rPr lang="en-GB" sz="1200" i="1" dirty="0"/>
            </a:br>
            <a:r>
              <a:rPr lang="en-GB" sz="1200" i="1" dirty="0"/>
              <a:t>..............................................................................................</a:t>
            </a:r>
            <a:br>
              <a:rPr lang="en-GB" sz="1200" i="1" dirty="0"/>
            </a:br>
            <a:r>
              <a:rPr lang="en-GB" sz="1200" i="1" dirty="0"/>
              <a:t>..............................................................................................</a:t>
            </a:r>
            <a:br>
              <a:rPr lang="en-GB" sz="1200" i="1" dirty="0"/>
            </a:br>
            <a:r>
              <a:rPr lang="en-GB" sz="1200" i="1" dirty="0"/>
              <a:t>..............................................................................................</a:t>
            </a:r>
            <a:br>
              <a:rPr lang="en-GB" sz="1200" i="1" dirty="0"/>
            </a:br>
            <a:r>
              <a:rPr lang="en-GB" sz="1200" i="1" dirty="0"/>
              <a:t>.........................……………………………………………………..............</a:t>
            </a:r>
            <a:br>
              <a:rPr lang="en-GB" sz="1200" i="1" dirty="0"/>
            </a:br>
            <a:r>
              <a:rPr lang="en-GB" sz="1200" i="1" dirty="0"/>
              <a:t>..............................................................................................</a:t>
            </a:r>
          </a:p>
        </p:txBody>
      </p:sp>
      <p:sp>
        <p:nvSpPr>
          <p:cNvPr id="7" name="TextBox 6">
            <a:extLst>
              <a:ext uri="{FF2B5EF4-FFF2-40B4-BE49-F238E27FC236}">
                <a16:creationId xmlns:a16="http://schemas.microsoft.com/office/drawing/2014/main" id="{4EAB69ED-0BF6-4C86-BA2D-79EAF01B96F0}"/>
              </a:ext>
            </a:extLst>
          </p:cNvPr>
          <p:cNvSpPr txBox="1"/>
          <p:nvPr/>
        </p:nvSpPr>
        <p:spPr>
          <a:xfrm>
            <a:off x="260648" y="4289824"/>
            <a:ext cx="6336704" cy="1887312"/>
          </a:xfrm>
          <a:prstGeom prst="rect">
            <a:avLst/>
          </a:prstGeom>
          <a:noFill/>
        </p:spPr>
        <p:txBody>
          <a:bodyPr wrap="square" rtlCol="0">
            <a:spAutoFit/>
          </a:bodyPr>
          <a:lstStyle/>
          <a:p>
            <a:pPr>
              <a:lnSpc>
                <a:spcPct val="200000"/>
              </a:lnSpc>
            </a:pPr>
            <a:r>
              <a:rPr lang="en-GB" sz="1200" i="1" dirty="0"/>
              <a:t>.................................................................................................................................................................................................................................................................................................................................. ................................................................................................................................................................. ..................................................................................................................................................................................................................................................................................................................................</a:t>
            </a:r>
          </a:p>
        </p:txBody>
      </p:sp>
      <p:sp>
        <p:nvSpPr>
          <p:cNvPr id="8" name="TextBox 7">
            <a:extLst>
              <a:ext uri="{FF2B5EF4-FFF2-40B4-BE49-F238E27FC236}">
                <a16:creationId xmlns:a16="http://schemas.microsoft.com/office/drawing/2014/main" id="{C7BB8380-FAB7-4E09-8306-4F32C33F225E}"/>
              </a:ext>
            </a:extLst>
          </p:cNvPr>
          <p:cNvSpPr txBox="1"/>
          <p:nvPr/>
        </p:nvSpPr>
        <p:spPr>
          <a:xfrm>
            <a:off x="260648" y="6810104"/>
            <a:ext cx="6336704" cy="1887312"/>
          </a:xfrm>
          <a:prstGeom prst="rect">
            <a:avLst/>
          </a:prstGeom>
          <a:noFill/>
        </p:spPr>
        <p:txBody>
          <a:bodyPr wrap="square" rtlCol="0">
            <a:spAutoFit/>
          </a:bodyPr>
          <a:lstStyle/>
          <a:p>
            <a:pPr>
              <a:lnSpc>
                <a:spcPct val="200000"/>
              </a:lnSpc>
            </a:pPr>
            <a:r>
              <a:rPr lang="en-GB" sz="1200" i="1" dirty="0"/>
              <a:t>.....................................................................................................................................................................................................................................................................................................................................................................................................................................................................................................................................................................................................................................................................................................................................................................................................................................</a:t>
            </a:r>
          </a:p>
        </p:txBody>
      </p:sp>
      <p:pic>
        <p:nvPicPr>
          <p:cNvPr id="9" name="Picture 8" descr="activating knowledge.png">
            <a:extLst>
              <a:ext uri="{FF2B5EF4-FFF2-40B4-BE49-F238E27FC236}">
                <a16:creationId xmlns:a16="http://schemas.microsoft.com/office/drawing/2014/main" id="{C370F1EE-0E10-4F30-9DE0-34AF8032D67D}"/>
              </a:ext>
            </a:extLst>
          </p:cNvPr>
          <p:cNvPicPr>
            <a:picLocks noChangeAspect="1"/>
          </p:cNvPicPr>
          <p:nvPr/>
        </p:nvPicPr>
        <p:blipFill>
          <a:blip r:embed="rId2" cstate="print"/>
          <a:stretch>
            <a:fillRect/>
          </a:stretch>
        </p:blipFill>
        <p:spPr>
          <a:xfrm>
            <a:off x="188640" y="8680190"/>
            <a:ext cx="1097002" cy="1025338"/>
          </a:xfrm>
          <a:prstGeom prst="rect">
            <a:avLst/>
          </a:prstGeom>
        </p:spPr>
      </p:pic>
      <p:sp>
        <p:nvSpPr>
          <p:cNvPr id="2" name="Rectangle 1">
            <a:extLst>
              <a:ext uri="{FF2B5EF4-FFF2-40B4-BE49-F238E27FC236}">
                <a16:creationId xmlns:a16="http://schemas.microsoft.com/office/drawing/2014/main" id="{B292D25B-31A8-4837-87B0-6AD01C31386D}"/>
              </a:ext>
            </a:extLst>
          </p:cNvPr>
          <p:cNvSpPr/>
          <p:nvPr/>
        </p:nvSpPr>
        <p:spPr>
          <a:xfrm>
            <a:off x="311634" y="4069159"/>
            <a:ext cx="6255754" cy="523220"/>
          </a:xfrm>
          <a:prstGeom prst="rect">
            <a:avLst/>
          </a:prstGeom>
        </p:spPr>
        <p:txBody>
          <a:bodyPr wrap="square">
            <a:spAutoFit/>
          </a:bodyPr>
          <a:lstStyle/>
          <a:p>
            <a:r>
              <a:rPr lang="en-GB" sz="1400" b="1" dirty="0"/>
              <a:t>Do you know any fictional pirates? E.g. Captain Jack Sparrow. If not describe the image of a pirate in your imagination.</a:t>
            </a:r>
            <a:endParaRPr lang="en-GB" sz="1400" dirty="0"/>
          </a:p>
        </p:txBody>
      </p:sp>
      <p:sp>
        <p:nvSpPr>
          <p:cNvPr id="10" name="Rectangle 9">
            <a:extLst>
              <a:ext uri="{FF2B5EF4-FFF2-40B4-BE49-F238E27FC236}">
                <a16:creationId xmlns:a16="http://schemas.microsoft.com/office/drawing/2014/main" id="{19A5E0B6-B9B2-4780-BE58-A554402E5F5D}"/>
              </a:ext>
            </a:extLst>
          </p:cNvPr>
          <p:cNvSpPr/>
          <p:nvPr/>
        </p:nvSpPr>
        <p:spPr>
          <a:xfrm>
            <a:off x="301123" y="6393160"/>
            <a:ext cx="6255754" cy="523220"/>
          </a:xfrm>
          <a:prstGeom prst="rect">
            <a:avLst/>
          </a:prstGeom>
        </p:spPr>
        <p:txBody>
          <a:bodyPr wrap="square">
            <a:spAutoFit/>
          </a:bodyPr>
          <a:lstStyle/>
          <a:p>
            <a:r>
              <a:rPr lang="en-GB" sz="1400" b="1" dirty="0"/>
              <a:t>What do you know about adventure fiction and ‘pirate stories’? </a:t>
            </a:r>
            <a:r>
              <a:rPr lang="en-GB" sz="1400" i="1" dirty="0"/>
              <a:t>Think about stereotypical pirates.</a:t>
            </a:r>
            <a:endParaRPr lang="en-GB" sz="1400" dirty="0"/>
          </a:p>
        </p:txBody>
      </p:sp>
      <p:sp>
        <p:nvSpPr>
          <p:cNvPr id="11" name="Rectangle 10">
            <a:extLst>
              <a:ext uri="{FF2B5EF4-FFF2-40B4-BE49-F238E27FC236}">
                <a16:creationId xmlns:a16="http://schemas.microsoft.com/office/drawing/2014/main" id="{5BC295D2-B3C4-45ED-9561-AC771E8CA25B}"/>
              </a:ext>
            </a:extLst>
          </p:cNvPr>
          <p:cNvSpPr/>
          <p:nvPr/>
        </p:nvSpPr>
        <p:spPr>
          <a:xfrm>
            <a:off x="270262" y="1307042"/>
            <a:ext cx="6255754" cy="307777"/>
          </a:xfrm>
          <a:prstGeom prst="rect">
            <a:avLst/>
          </a:prstGeom>
        </p:spPr>
        <p:txBody>
          <a:bodyPr wrap="square">
            <a:spAutoFit/>
          </a:bodyPr>
          <a:lstStyle/>
          <a:p>
            <a:r>
              <a:rPr lang="en-GB" sz="1400" b="1" dirty="0"/>
              <a:t>What do you know about pirates?</a:t>
            </a:r>
            <a:endParaRPr lang="en-GB" sz="1400" dirty="0"/>
          </a:p>
        </p:txBody>
      </p:sp>
      <p:pic>
        <p:nvPicPr>
          <p:cNvPr id="2050" name="Picture 2" descr="Treasure Island, 1883 - Robert Louis Stevenson | Treasure island map,  Treasure island book, Treasure island">
            <a:extLst>
              <a:ext uri="{FF2B5EF4-FFF2-40B4-BE49-F238E27FC236}">
                <a16:creationId xmlns:a16="http://schemas.microsoft.com/office/drawing/2014/main" id="{994B25ED-73B7-4909-8178-EC1A2F686E4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087079" y="259059"/>
            <a:ext cx="2519887" cy="369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481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1B0DEE-7EAF-4EE4-BB6B-29A2234A5B6D}"/>
              </a:ext>
            </a:extLst>
          </p:cNvPr>
          <p:cNvSpPr>
            <a:spLocks noGrp="1"/>
          </p:cNvSpPr>
          <p:nvPr>
            <p:ph type="sldNum" sz="quarter" idx="12"/>
          </p:nvPr>
        </p:nvSpPr>
        <p:spPr/>
        <p:txBody>
          <a:bodyPr/>
          <a:lstStyle/>
          <a:p>
            <a:fld id="{2910EBAA-92EB-4343-B6D5-25298559C073}" type="slidenum">
              <a:rPr lang="en-GB" smtClean="0"/>
              <a:pPr/>
              <a:t>45</a:t>
            </a:fld>
            <a:endParaRPr lang="en-GB"/>
          </a:p>
        </p:txBody>
      </p:sp>
      <p:sp>
        <p:nvSpPr>
          <p:cNvPr id="3" name="Rectangle 2">
            <a:extLst>
              <a:ext uri="{FF2B5EF4-FFF2-40B4-BE49-F238E27FC236}">
                <a16:creationId xmlns:a16="http://schemas.microsoft.com/office/drawing/2014/main" id="{EDABCAC3-A89B-4C78-9B25-332FD509ED4E}"/>
              </a:ext>
            </a:extLst>
          </p:cNvPr>
          <p:cNvSpPr/>
          <p:nvPr/>
        </p:nvSpPr>
        <p:spPr>
          <a:xfrm>
            <a:off x="303498" y="56456"/>
            <a:ext cx="6251004" cy="10081799"/>
          </a:xfrm>
          <a:prstGeom prst="rect">
            <a:avLst/>
          </a:prstGeom>
        </p:spPr>
        <p:txBody>
          <a:bodyPr wrap="square">
            <a:spAutoFit/>
          </a:bodyPr>
          <a:lstStyle/>
          <a:p>
            <a:pPr algn="just">
              <a:lnSpc>
                <a:spcPct val="150000"/>
              </a:lnSpc>
            </a:pPr>
            <a:r>
              <a:rPr lang="en-GB" sz="1400" b="1" dirty="0">
                <a:solidFill>
                  <a:srgbClr val="000000"/>
                </a:solidFill>
              </a:rPr>
              <a:t>Extract from </a:t>
            </a:r>
            <a:r>
              <a:rPr lang="en-GB" sz="1400" b="1" i="1" dirty="0">
                <a:solidFill>
                  <a:srgbClr val="000000"/>
                </a:solidFill>
              </a:rPr>
              <a:t>Treasure Island </a:t>
            </a:r>
            <a:r>
              <a:rPr lang="en-GB" sz="1400" b="1" dirty="0">
                <a:solidFill>
                  <a:srgbClr val="000000"/>
                </a:solidFill>
              </a:rPr>
              <a:t>by R. L. Stevenson</a:t>
            </a:r>
          </a:p>
          <a:p>
            <a:pPr algn="just">
              <a:lnSpc>
                <a:spcPct val="150000"/>
              </a:lnSpc>
            </a:pPr>
            <a:r>
              <a:rPr lang="en-GB" sz="1200" b="1" dirty="0">
                <a:solidFill>
                  <a:srgbClr val="000000"/>
                </a:solidFill>
              </a:rPr>
              <a:t>Chapter 8 - At the Sign of the "Spy-Glass"</a:t>
            </a:r>
          </a:p>
          <a:p>
            <a:pPr algn="just">
              <a:lnSpc>
                <a:spcPct val="150000"/>
              </a:lnSpc>
            </a:pPr>
            <a:endParaRPr lang="en-GB" sz="1200" b="1" dirty="0">
              <a:solidFill>
                <a:srgbClr val="000000"/>
              </a:solidFill>
            </a:endParaRPr>
          </a:p>
          <a:p>
            <a:pPr algn="just">
              <a:lnSpc>
                <a:spcPct val="150000"/>
              </a:lnSpc>
            </a:pPr>
            <a:r>
              <a:rPr lang="en-GB" sz="1200" b="1" dirty="0">
                <a:solidFill>
                  <a:srgbClr val="000000"/>
                </a:solidFill>
              </a:rPr>
              <a:t>When I had done breakfasting</a:t>
            </a:r>
            <a:r>
              <a:rPr lang="en-GB" sz="1200" dirty="0">
                <a:solidFill>
                  <a:srgbClr val="000000"/>
                </a:solidFill>
              </a:rPr>
              <a:t> the squire gave me a note addressed to John Silver, at the sign of the Spy-Glass, and told me I should easily find the place by following the line of the docks and keeping a bright lookout for a little tavern with a large brass telescope for sign. I set off, overjoyed at this opportunity to see some more of the ships and seamen, and picked my way among a great crowd of people and carts and bales, for the dock was now at its busiest, until I found the tavern in question.</a:t>
            </a:r>
          </a:p>
          <a:p>
            <a:pPr algn="just">
              <a:lnSpc>
                <a:spcPct val="150000"/>
              </a:lnSpc>
            </a:pPr>
            <a:r>
              <a:rPr lang="en-GB" sz="1200" dirty="0">
                <a:solidFill>
                  <a:srgbClr val="000000"/>
                </a:solidFill>
              </a:rPr>
              <a:t>It was a bright enough little place of entertainment. The sign was newly painted; the windows had neat red curtains; the floor was cleanly sanded. There was a street on each side and an open door on both, which made the large, low room pretty clear to see in, in spite of clouds of tobacco smoke.</a:t>
            </a:r>
          </a:p>
          <a:p>
            <a:pPr algn="just">
              <a:lnSpc>
                <a:spcPct val="150000"/>
              </a:lnSpc>
            </a:pPr>
            <a:r>
              <a:rPr lang="en-GB" sz="1200" dirty="0">
                <a:solidFill>
                  <a:srgbClr val="000000"/>
                </a:solidFill>
              </a:rPr>
              <a:t>The customers were mostly seafaring men, and they talked so loudly that I hung at the door, almost afraid to enter.</a:t>
            </a:r>
          </a:p>
          <a:p>
            <a:pPr algn="just">
              <a:lnSpc>
                <a:spcPct val="150000"/>
              </a:lnSpc>
            </a:pPr>
            <a:r>
              <a:rPr lang="en-GB" sz="1200" dirty="0">
                <a:solidFill>
                  <a:srgbClr val="000000"/>
                </a:solidFill>
              </a:rPr>
              <a:t>As I was waiting, a man came out of a side room, and at a glance I was sure he must be Long John. His left leg was cut off close by the hip, and under the left shoulder he carried a crutch, which he managed with wonderful dexterity, hopping about upon it like a bird. He was very tall and strong, with a face as big as a ham — plain and pale, but intelligent and smiling. Indeed, he seemed in the most cheerful spirits, whistling as he moved about among the tables, with a merry word or a slap on the shoulder for the more favoured of his guests.</a:t>
            </a:r>
          </a:p>
          <a:p>
            <a:pPr algn="just">
              <a:lnSpc>
                <a:spcPct val="150000"/>
              </a:lnSpc>
            </a:pPr>
            <a:r>
              <a:rPr lang="en-GB" sz="1200" dirty="0">
                <a:solidFill>
                  <a:srgbClr val="000000"/>
                </a:solidFill>
              </a:rPr>
              <a:t>Now, to tell you the truth, from the very first mention of Long John in Squire Trelawney's letter I had taken a fear in my mind that he might prove to be the very one-legged sailor whom I had watched for so long at the old Benbow. But one look at the man before me was enough. I had seen the captain, and Black Dog, and the blind man, Pew, and I thought I knew what a buccaneer was like — a very different creature, according to me, from this clean and pleasant-tempered landlord.</a:t>
            </a:r>
          </a:p>
          <a:p>
            <a:pPr algn="just">
              <a:lnSpc>
                <a:spcPct val="150000"/>
              </a:lnSpc>
            </a:pPr>
            <a:r>
              <a:rPr lang="en-GB" sz="1200" dirty="0">
                <a:solidFill>
                  <a:srgbClr val="000000"/>
                </a:solidFill>
              </a:rPr>
              <a:t>I plucked up courage at once, crossed the threshold, and walked right up to the man where he stood, propped on his crutch, talking to a customer.</a:t>
            </a:r>
          </a:p>
          <a:p>
            <a:pPr algn="just">
              <a:lnSpc>
                <a:spcPct val="150000"/>
              </a:lnSpc>
            </a:pPr>
            <a:r>
              <a:rPr lang="en-GB" sz="1200" dirty="0">
                <a:solidFill>
                  <a:srgbClr val="000000"/>
                </a:solidFill>
              </a:rPr>
              <a:t>"Mr. Silver, sir?" I asked, holding out the note.</a:t>
            </a:r>
          </a:p>
          <a:p>
            <a:pPr algn="just">
              <a:lnSpc>
                <a:spcPct val="150000"/>
              </a:lnSpc>
            </a:pPr>
            <a:r>
              <a:rPr lang="en-GB" sz="1200" dirty="0">
                <a:solidFill>
                  <a:srgbClr val="000000"/>
                </a:solidFill>
              </a:rPr>
              <a:t>"Yes, my lad," said he; "such is my name, to be sure. And who may you be?" And then as he saw the squire's letter, he seemed to me to give something almost like a start.</a:t>
            </a:r>
          </a:p>
          <a:p>
            <a:pPr>
              <a:lnSpc>
                <a:spcPct val="150000"/>
              </a:lnSpc>
            </a:pPr>
            <a:r>
              <a:rPr lang="en-GB" sz="1200" dirty="0"/>
              <a:t>"Oh!" said he, quite loud, and offering his hand. "I see. You are our new cabin-boy; pleased I am to see you."</a:t>
            </a:r>
          </a:p>
          <a:p>
            <a:pPr>
              <a:lnSpc>
                <a:spcPct val="150000"/>
              </a:lnSpc>
            </a:pPr>
            <a:r>
              <a:rPr lang="en-GB" sz="1200" dirty="0"/>
              <a:t>And he took my hand in his large firm grasp.</a:t>
            </a:r>
          </a:p>
          <a:p>
            <a:pPr algn="just">
              <a:lnSpc>
                <a:spcPct val="150000"/>
              </a:lnSpc>
            </a:pPr>
            <a:endParaRPr lang="en-GB" sz="1200" dirty="0">
              <a:solidFill>
                <a:srgbClr val="000000"/>
              </a:solidFill>
            </a:endParaRPr>
          </a:p>
        </p:txBody>
      </p:sp>
    </p:spTree>
    <p:extLst>
      <p:ext uri="{BB962C8B-B14F-4D97-AF65-F5344CB8AC3E}">
        <p14:creationId xmlns:p14="http://schemas.microsoft.com/office/powerpoint/2010/main" val="3282269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46</a:t>
            </a:fld>
            <a:endParaRPr lang="en-GB"/>
          </a:p>
        </p:txBody>
      </p:sp>
      <p:sp>
        <p:nvSpPr>
          <p:cNvPr id="3" name="Rectangle 2">
            <a:extLst>
              <a:ext uri="{FF2B5EF4-FFF2-40B4-BE49-F238E27FC236}">
                <a16:creationId xmlns:a16="http://schemas.microsoft.com/office/drawing/2014/main" id="{7A8A4FBC-2CFC-44E7-8268-C24B43BA055D}"/>
              </a:ext>
            </a:extLst>
          </p:cNvPr>
          <p:cNvSpPr/>
          <p:nvPr/>
        </p:nvSpPr>
        <p:spPr>
          <a:xfrm>
            <a:off x="332656" y="197202"/>
            <a:ext cx="6182444" cy="9758634"/>
          </a:xfrm>
          <a:prstGeom prst="rect">
            <a:avLst/>
          </a:prstGeom>
        </p:spPr>
        <p:txBody>
          <a:bodyPr wrap="square">
            <a:spAutoFit/>
          </a:bodyPr>
          <a:lstStyle/>
          <a:p>
            <a:pPr>
              <a:lnSpc>
                <a:spcPct val="150000"/>
              </a:lnSpc>
            </a:pPr>
            <a:r>
              <a:rPr lang="en-GB" sz="1200" dirty="0"/>
              <a:t>Just then one of the customers at the far side rose suddenly and made for the door. It was close by him, and he was out in the street in a moment. But his hurry had attracted my notice, and I recognized him at glance. It was the tallow-faced man, wanting two fingers, who had come first to the Admiral Benbow.</a:t>
            </a:r>
          </a:p>
          <a:p>
            <a:pPr>
              <a:lnSpc>
                <a:spcPct val="150000"/>
              </a:lnSpc>
            </a:pPr>
            <a:r>
              <a:rPr lang="en-GB" sz="1200" dirty="0"/>
              <a:t>"Oh," I cried, "stop him! It's Black Dog!"</a:t>
            </a:r>
          </a:p>
          <a:p>
            <a:pPr>
              <a:lnSpc>
                <a:spcPct val="150000"/>
              </a:lnSpc>
            </a:pPr>
            <a:r>
              <a:rPr lang="en-GB" sz="1200" dirty="0"/>
              <a:t>"I don't care two coppers who he is," cried Silver. "But he hasn't paid his score. Harry, run and catch him."</a:t>
            </a:r>
          </a:p>
          <a:p>
            <a:pPr>
              <a:lnSpc>
                <a:spcPct val="150000"/>
              </a:lnSpc>
            </a:pPr>
            <a:r>
              <a:rPr lang="en-GB" sz="1200" dirty="0"/>
              <a:t>One of the others who was nearest the door leaped up and started in pursuit.</a:t>
            </a:r>
          </a:p>
          <a:p>
            <a:pPr>
              <a:lnSpc>
                <a:spcPct val="150000"/>
              </a:lnSpc>
            </a:pPr>
            <a:r>
              <a:rPr lang="en-GB" sz="1200" dirty="0"/>
              <a:t>"If he were Admiral Hawke he shall pay his score," cried Silver; and then, relinquishing my hand, "Who did you say he was?" he asked. "Black what?"</a:t>
            </a:r>
          </a:p>
          <a:p>
            <a:pPr>
              <a:lnSpc>
                <a:spcPct val="150000"/>
              </a:lnSpc>
            </a:pPr>
            <a:r>
              <a:rPr lang="en-GB" sz="1200" dirty="0"/>
              <a:t>"Dog, sir," said I. Has Mr. Trelawney not told you of the buccaneers? He was one of them."</a:t>
            </a:r>
          </a:p>
          <a:p>
            <a:pPr>
              <a:lnSpc>
                <a:spcPct val="150000"/>
              </a:lnSpc>
            </a:pPr>
            <a:r>
              <a:rPr lang="en-GB" sz="1200" dirty="0"/>
              <a:t>"So?" cried Silver. "In my house! Ben, run and help Harry. One of those swabs, was he? Was that you drinking with him, Morgan? Step up here."</a:t>
            </a:r>
          </a:p>
          <a:p>
            <a:pPr>
              <a:lnSpc>
                <a:spcPct val="150000"/>
              </a:lnSpc>
            </a:pPr>
            <a:r>
              <a:rPr lang="en-GB" sz="1200" dirty="0"/>
              <a:t>The man whom he called Morgan — an old, grey-haired, mahogany-faced sailor — came forward pretty sheepishly, rolling his quid.</a:t>
            </a:r>
          </a:p>
          <a:p>
            <a:pPr>
              <a:lnSpc>
                <a:spcPct val="150000"/>
              </a:lnSpc>
            </a:pPr>
            <a:r>
              <a:rPr lang="en-GB" sz="1200" dirty="0"/>
              <a:t>"Now, Morgan," said Long John very sternly, "you never clapped your eyes on that Black — Black Dog before, did you, now?"</a:t>
            </a:r>
          </a:p>
          <a:p>
            <a:pPr>
              <a:lnSpc>
                <a:spcPct val="150000"/>
              </a:lnSpc>
            </a:pPr>
            <a:r>
              <a:rPr lang="en-GB" sz="1200" dirty="0"/>
              <a:t>"Not I, sir," said Morgan with a salute.</a:t>
            </a:r>
          </a:p>
          <a:p>
            <a:pPr>
              <a:lnSpc>
                <a:spcPct val="150000"/>
              </a:lnSpc>
            </a:pPr>
            <a:r>
              <a:rPr lang="en-GB" sz="1200" dirty="0"/>
              <a:t>"You didn't know his name, did you?"</a:t>
            </a:r>
          </a:p>
          <a:p>
            <a:pPr>
              <a:lnSpc>
                <a:spcPct val="150000"/>
              </a:lnSpc>
            </a:pPr>
            <a:r>
              <a:rPr lang="en-GB" sz="1200" dirty="0"/>
              <a:t>"No, sir."</a:t>
            </a:r>
          </a:p>
          <a:p>
            <a:pPr>
              <a:lnSpc>
                <a:spcPct val="150000"/>
              </a:lnSpc>
            </a:pPr>
            <a:r>
              <a:rPr lang="en-GB" sz="1200" dirty="0"/>
              <a:t>"By the powers, Tom Morgan, it's as good for you!" exclaimed the landlord. "If you had been mixed up with the like of that, you would never have put another foot in my house, you may lay to that. And what was he saying to you?"</a:t>
            </a:r>
          </a:p>
          <a:p>
            <a:pPr>
              <a:lnSpc>
                <a:spcPct val="150000"/>
              </a:lnSpc>
            </a:pPr>
            <a:r>
              <a:rPr lang="en-GB" sz="1200" dirty="0"/>
              <a:t>"I don't rightly know, sir," answered Morgan.</a:t>
            </a:r>
          </a:p>
          <a:p>
            <a:pPr>
              <a:lnSpc>
                <a:spcPct val="150000"/>
              </a:lnSpc>
            </a:pPr>
            <a:r>
              <a:rPr lang="en-GB" sz="1200" dirty="0"/>
              <a:t>"Do you call that a head on your shoulders, or a blessed dead-eye?" cried Long John. "Don't rightly know, don't you! Perhaps you don't happen to rightly know who you was speaking to, perhaps? Come, now, what was he jawing — </a:t>
            </a:r>
            <a:r>
              <a:rPr lang="en-GB" sz="1200" dirty="0" err="1"/>
              <a:t>v'yages</a:t>
            </a:r>
            <a:r>
              <a:rPr lang="en-GB" sz="1200" dirty="0"/>
              <a:t>, </a:t>
            </a:r>
            <a:r>
              <a:rPr lang="en-GB" sz="1200" dirty="0" err="1"/>
              <a:t>cap'ns</a:t>
            </a:r>
            <a:r>
              <a:rPr lang="en-GB" sz="1200" dirty="0"/>
              <a:t>, ships? Pipe up! What was it?"</a:t>
            </a:r>
          </a:p>
          <a:p>
            <a:pPr>
              <a:lnSpc>
                <a:spcPct val="150000"/>
              </a:lnSpc>
            </a:pPr>
            <a:r>
              <a:rPr lang="en-GB" sz="1200" dirty="0"/>
              <a:t>"We was a-</a:t>
            </a:r>
            <a:r>
              <a:rPr lang="en-GB" sz="1200" dirty="0" err="1"/>
              <a:t>talkin</a:t>
            </a:r>
            <a:r>
              <a:rPr lang="en-GB" sz="1200" dirty="0"/>
              <a:t>' of keel-hauling," answered Morgan.</a:t>
            </a:r>
          </a:p>
          <a:p>
            <a:pPr>
              <a:lnSpc>
                <a:spcPct val="150000"/>
              </a:lnSpc>
            </a:pPr>
            <a:r>
              <a:rPr lang="en-GB" sz="1200" dirty="0"/>
              <a:t>"Keel-hauling, was you? And a mighty suitable thing, too, and you may lay to that. Get back to your place for a lubber, Tom."</a:t>
            </a:r>
          </a:p>
          <a:p>
            <a:pPr>
              <a:lnSpc>
                <a:spcPct val="150000"/>
              </a:lnSpc>
            </a:pPr>
            <a:r>
              <a:rPr lang="en-GB" sz="1200" dirty="0"/>
              <a:t>And then, as Morgan rolled back to his seat, Silver added to me in a confidential whisper that was very flattering, as I thought, "He's quite an honest man, Tom Morgan, </a:t>
            </a:r>
            <a:r>
              <a:rPr lang="en-GB" sz="1200" dirty="0" err="1"/>
              <a:t>on'y</a:t>
            </a:r>
            <a:r>
              <a:rPr lang="en-GB" sz="1200" dirty="0"/>
              <a:t> stupid. And now," he ran on again, aloud, "let's see — Black Dog? No, I don't know the name, not I. Yet I kind of think I've — yes, I've seen the swab. He used to come here with a blind beggar, he used."</a:t>
            </a:r>
          </a:p>
          <a:p>
            <a:pPr>
              <a:lnSpc>
                <a:spcPct val="150000"/>
              </a:lnSpc>
            </a:pPr>
            <a:endParaRPr lang="en-GB" sz="1200" dirty="0"/>
          </a:p>
        </p:txBody>
      </p:sp>
    </p:spTree>
    <p:extLst>
      <p:ext uri="{BB962C8B-B14F-4D97-AF65-F5344CB8AC3E}">
        <p14:creationId xmlns:p14="http://schemas.microsoft.com/office/powerpoint/2010/main" val="1655147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47</a:t>
            </a:fld>
            <a:endParaRPr lang="en-GB"/>
          </a:p>
        </p:txBody>
      </p:sp>
      <p:sp>
        <p:nvSpPr>
          <p:cNvPr id="7" name="Rectangle 6">
            <a:extLst>
              <a:ext uri="{FF2B5EF4-FFF2-40B4-BE49-F238E27FC236}">
                <a16:creationId xmlns:a16="http://schemas.microsoft.com/office/drawing/2014/main" id="{626F2C3E-3B84-45F1-9A19-80AEFBC63F61}"/>
              </a:ext>
            </a:extLst>
          </p:cNvPr>
          <p:cNvSpPr/>
          <p:nvPr/>
        </p:nvSpPr>
        <p:spPr>
          <a:xfrm>
            <a:off x="295468" y="181856"/>
            <a:ext cx="6192688" cy="1583767"/>
          </a:xfrm>
          <a:prstGeom prst="rect">
            <a:avLst/>
          </a:prstGeom>
          <a:ln w="28575">
            <a:solidFill>
              <a:schemeClr val="tx1"/>
            </a:solidFill>
          </a:ln>
        </p:spPr>
        <p:txBody>
          <a:bodyPr wrap="square" lIns="91440" tIns="45720" rIns="91440" bIns="45720" anchor="t">
            <a:spAutoFit/>
          </a:bodyPr>
          <a:lstStyle/>
          <a:p>
            <a:pPr marL="0" lvl="1"/>
            <a:r>
              <a:rPr lang="en-GB" sz="1200" b="1" dirty="0"/>
              <a:t>Does John Silver fit your idea of a pirate? Why / Why not?</a:t>
            </a:r>
            <a:endParaRPr lang="en-GB" sz="1200" b="1" i="1" dirty="0"/>
          </a:p>
          <a:p>
            <a:pPr marL="0" lvl="1">
              <a:lnSpc>
                <a:spcPct val="200000"/>
              </a:lnSpc>
            </a:pPr>
            <a:r>
              <a:rPr lang="en-GB" sz="1100" b="1" i="1" dirty="0"/>
              <a:t>....................................................................................................................................................................................................................................................................................................................................................................................................................................................................................................................................................................................................................................................</a:t>
            </a:r>
          </a:p>
        </p:txBody>
      </p:sp>
      <p:sp>
        <p:nvSpPr>
          <p:cNvPr id="8" name="Title 4">
            <a:extLst>
              <a:ext uri="{FF2B5EF4-FFF2-40B4-BE49-F238E27FC236}">
                <a16:creationId xmlns:a16="http://schemas.microsoft.com/office/drawing/2014/main" id="{0C288641-1CB6-0F4A-BB94-C29410BCB657}"/>
              </a:ext>
            </a:extLst>
          </p:cNvPr>
          <p:cNvSpPr txBox="1">
            <a:spLocks/>
          </p:cNvSpPr>
          <p:nvPr/>
        </p:nvSpPr>
        <p:spPr>
          <a:xfrm>
            <a:off x="296652" y="4304928"/>
            <a:ext cx="6192688" cy="552412"/>
          </a:xfrm>
          <a:prstGeom prst="rect">
            <a:avLst/>
          </a:prstGeom>
        </p:spPr>
        <p:txBody>
          <a:bodyPr vert="horz" lIns="91440" tIns="45720" rIns="91440" bIns="45720" rtlCol="0" anchor="t">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GB" sz="1600" i="1" dirty="0">
                <a:latin typeface="+mj-lt"/>
                <a:ea typeface="+mj-ea"/>
                <a:cs typeface="+mj-cs"/>
              </a:rPr>
              <a:t>define</a:t>
            </a:r>
            <a:r>
              <a:rPr kumimoji="0" lang="en-GB" sz="1200" i="0" u="none" strike="noStrike" kern="1200" cap="none" spc="0" normalizeH="0" baseline="0" noProof="0" dirty="0">
                <a:ln>
                  <a:noFill/>
                </a:ln>
                <a:solidFill>
                  <a:schemeClr val="tx1"/>
                </a:solidFill>
                <a:effectLst/>
                <a:uLnTx/>
                <a:uFillTx/>
                <a:latin typeface="+mj-lt"/>
                <a:ea typeface="+mj-ea"/>
                <a:cs typeface="+mj-cs"/>
              </a:rPr>
              <a:t>:…………………………………………………………………………………………………………………………………………………………………………………………………………………………………………………………………………………………………</a:t>
            </a:r>
            <a:endParaRPr kumimoji="0" lang="en-GB" sz="1600" i="0" u="none" strike="noStrike" kern="1200" cap="none" spc="0" normalizeH="0" baseline="0" noProof="0" dirty="0">
              <a:ln>
                <a:noFill/>
              </a:ln>
              <a:solidFill>
                <a:schemeClr val="tx1"/>
              </a:solidFill>
              <a:effectLst/>
              <a:uLnTx/>
              <a:uFillTx/>
              <a:latin typeface="+mj-lt"/>
              <a:ea typeface="+mj-ea"/>
              <a:cs typeface="+mj-cs"/>
            </a:endParaRPr>
          </a:p>
        </p:txBody>
      </p:sp>
      <p:sp>
        <p:nvSpPr>
          <p:cNvPr id="9" name="Rectangle 8">
            <a:extLst>
              <a:ext uri="{FF2B5EF4-FFF2-40B4-BE49-F238E27FC236}">
                <a16:creationId xmlns:a16="http://schemas.microsoft.com/office/drawing/2014/main" id="{78245FC2-E11F-8442-91BE-B85796945C78}"/>
              </a:ext>
            </a:extLst>
          </p:cNvPr>
          <p:cNvSpPr/>
          <p:nvPr/>
        </p:nvSpPr>
        <p:spPr>
          <a:xfrm>
            <a:off x="296652" y="5197280"/>
            <a:ext cx="6192688" cy="7638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t>
            </a:r>
            <a:r>
              <a:rPr lang="en-GB" sz="1400" dirty="0">
                <a:solidFill>
                  <a:srgbClr val="000000"/>
                </a:solidFill>
              </a:rPr>
              <a:t>His left leg was cut off close by the hip, and under the left shoulder he carried a crutch, which he managed with wonderful </a:t>
            </a:r>
            <a:r>
              <a:rPr lang="en-GB" sz="1400" b="1" u="sng" dirty="0">
                <a:solidFill>
                  <a:srgbClr val="000000"/>
                </a:solidFill>
              </a:rPr>
              <a:t>dexterity</a:t>
            </a:r>
            <a:r>
              <a:rPr lang="en-GB" sz="1400" dirty="0">
                <a:solidFill>
                  <a:srgbClr val="000000"/>
                </a:solidFill>
              </a:rPr>
              <a:t>, hopping about upon it like a bird.’</a:t>
            </a:r>
            <a:endParaRPr lang="en-GB" sz="1400" dirty="0">
              <a:solidFill>
                <a:schemeClr val="tx1"/>
              </a:solidFill>
            </a:endParaRPr>
          </a:p>
        </p:txBody>
      </p:sp>
      <p:sp>
        <p:nvSpPr>
          <p:cNvPr id="10" name="Rectangle 9">
            <a:extLst>
              <a:ext uri="{FF2B5EF4-FFF2-40B4-BE49-F238E27FC236}">
                <a16:creationId xmlns:a16="http://schemas.microsoft.com/office/drawing/2014/main" id="{D07E9C5E-587D-5047-9F41-D48327BEBF7B}"/>
              </a:ext>
            </a:extLst>
          </p:cNvPr>
          <p:cNvSpPr/>
          <p:nvPr/>
        </p:nvSpPr>
        <p:spPr>
          <a:xfrm>
            <a:off x="399542" y="5891876"/>
            <a:ext cx="6048672" cy="1005340"/>
          </a:xfrm>
          <a:prstGeom prst="rect">
            <a:avLst/>
          </a:prstGeom>
        </p:spPr>
        <p:txBody>
          <a:bodyPr wrap="square">
            <a:spAutoFit/>
          </a:bodyPr>
          <a:lstStyle/>
          <a:p>
            <a:pPr>
              <a:lnSpc>
                <a:spcPct val="150000"/>
              </a:lnSpc>
            </a:pPr>
            <a:r>
              <a:rPr lang="en-GB" sz="1300" dirty="0"/>
              <a:t>How is the word </a:t>
            </a:r>
            <a:r>
              <a:rPr lang="en-GB" sz="1300" b="1" dirty="0"/>
              <a:t>dexterity</a:t>
            </a:r>
            <a:r>
              <a:rPr lang="en-GB" sz="1300" dirty="0"/>
              <a:t> being used in this sentence? Who is it referring to?</a:t>
            </a:r>
            <a:br>
              <a:rPr lang="en-GB" sz="1400" dirty="0"/>
            </a:br>
            <a:r>
              <a:rPr lang="en-GB" sz="1400" dirty="0"/>
              <a:t>......................................................................................................................................................................................................................................................................</a:t>
            </a:r>
          </a:p>
        </p:txBody>
      </p:sp>
      <p:sp>
        <p:nvSpPr>
          <p:cNvPr id="11" name="Rectangle 10">
            <a:extLst>
              <a:ext uri="{FF2B5EF4-FFF2-40B4-BE49-F238E27FC236}">
                <a16:creationId xmlns:a16="http://schemas.microsoft.com/office/drawing/2014/main" id="{25A420CB-21E1-5A49-A7A7-B39C2C4EDB1E}"/>
              </a:ext>
            </a:extLst>
          </p:cNvPr>
          <p:cNvSpPr/>
          <p:nvPr/>
        </p:nvSpPr>
        <p:spPr>
          <a:xfrm>
            <a:off x="345536" y="6817657"/>
            <a:ext cx="6156684" cy="1015663"/>
          </a:xfrm>
          <a:prstGeom prst="rect">
            <a:avLst/>
          </a:prstGeom>
        </p:spPr>
        <p:txBody>
          <a:bodyPr wrap="square">
            <a:spAutoFit/>
          </a:bodyPr>
          <a:lstStyle/>
          <a:p>
            <a:r>
              <a:rPr lang="en-GB" sz="1200" b="1" dirty="0"/>
              <a:t>DISCUSS: How is the word being used differently in these sentences?</a:t>
            </a:r>
          </a:p>
          <a:p>
            <a:pPr marL="228600" indent="-228600">
              <a:buFont typeface="+mj-lt"/>
              <a:buAutoNum type="arabicPeriod"/>
            </a:pPr>
            <a:r>
              <a:rPr lang="en-GB" sz="1200" dirty="0"/>
              <a:t>It was a stunning display of vocal </a:t>
            </a:r>
            <a:r>
              <a:rPr lang="en-GB" sz="1200" b="1" i="1" dirty="0"/>
              <a:t>dexterity</a:t>
            </a:r>
            <a:r>
              <a:rPr lang="en-GB" sz="1200" dirty="0"/>
              <a:t>!</a:t>
            </a:r>
          </a:p>
          <a:p>
            <a:pPr marL="228600" indent="-228600">
              <a:buFont typeface="+mj-lt"/>
              <a:buAutoNum type="arabicPeriod"/>
            </a:pPr>
            <a:r>
              <a:rPr lang="en-GB" sz="1200" dirty="0"/>
              <a:t>Nail art is a skill that requires a steady hand and </a:t>
            </a:r>
            <a:r>
              <a:rPr lang="en-GB" sz="1200" b="1" i="1" dirty="0"/>
              <a:t>dexterity</a:t>
            </a:r>
            <a:r>
              <a:rPr lang="en-GB" sz="1200" b="1" dirty="0"/>
              <a:t>.</a:t>
            </a:r>
          </a:p>
          <a:p>
            <a:pPr marL="228600" indent="-228600">
              <a:buFont typeface="+mj-lt"/>
              <a:buAutoNum type="arabicPeriod"/>
            </a:pPr>
            <a:r>
              <a:rPr lang="en-GB" sz="1200" dirty="0"/>
              <a:t>Russ </a:t>
            </a:r>
            <a:r>
              <a:rPr lang="en-GB" sz="1200" dirty="0" err="1"/>
              <a:t>Cellan</a:t>
            </a:r>
            <a:r>
              <a:rPr lang="en-GB" sz="1200" dirty="0"/>
              <a:t> and Ron Prince both attribute Ferguson's </a:t>
            </a:r>
            <a:r>
              <a:rPr lang="en-GB" sz="1200" b="1" i="1" dirty="0"/>
              <a:t>dexterity</a:t>
            </a:r>
            <a:r>
              <a:rPr lang="en-GB" sz="1200" dirty="0"/>
              <a:t> and footwork to his extensive martial arts training.</a:t>
            </a:r>
          </a:p>
        </p:txBody>
      </p:sp>
      <p:sp>
        <p:nvSpPr>
          <p:cNvPr id="12" name="Title 4">
            <a:extLst>
              <a:ext uri="{FF2B5EF4-FFF2-40B4-BE49-F238E27FC236}">
                <a16:creationId xmlns:a16="http://schemas.microsoft.com/office/drawing/2014/main" id="{0A10C940-BCA2-3F40-8B9D-1AC231BAD279}"/>
              </a:ext>
            </a:extLst>
          </p:cNvPr>
          <p:cNvSpPr txBox="1">
            <a:spLocks/>
          </p:cNvSpPr>
          <p:nvPr/>
        </p:nvSpPr>
        <p:spPr>
          <a:xfrm>
            <a:off x="260648" y="2715459"/>
            <a:ext cx="6264696" cy="648072"/>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000" b="1" u="sng" dirty="0">
                <a:latin typeface="+mj-lt"/>
                <a:ea typeface="+mj-ea"/>
                <a:cs typeface="+mj-cs"/>
              </a:rPr>
              <a:t>dex-terity</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000" b="1" i="0" u="sng" strike="noStrike" kern="1200" cap="none" spc="0" normalizeH="0" baseline="0" noProof="0" dirty="0">
              <a:ln>
                <a:noFill/>
              </a:ln>
              <a:solidFill>
                <a:schemeClr val="tx1"/>
              </a:solidFill>
              <a:effectLst/>
              <a:uLnTx/>
              <a:uFillTx/>
              <a:latin typeface="+mj-lt"/>
              <a:ea typeface="+mj-ea"/>
              <a:cs typeface="+mj-cs"/>
            </a:endParaRPr>
          </a:p>
        </p:txBody>
      </p:sp>
      <p:sp>
        <p:nvSpPr>
          <p:cNvPr id="13" name="Rectangle 12">
            <a:extLst>
              <a:ext uri="{FF2B5EF4-FFF2-40B4-BE49-F238E27FC236}">
                <a16:creationId xmlns:a16="http://schemas.microsoft.com/office/drawing/2014/main" id="{CC203831-861C-9A49-8E7C-894D0B64CD8E}"/>
              </a:ext>
            </a:extLst>
          </p:cNvPr>
          <p:cNvSpPr/>
          <p:nvPr/>
        </p:nvSpPr>
        <p:spPr>
          <a:xfrm>
            <a:off x="296652" y="1856656"/>
            <a:ext cx="6192688" cy="3240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4">
            <a:extLst>
              <a:ext uri="{FF2B5EF4-FFF2-40B4-BE49-F238E27FC236}">
                <a16:creationId xmlns:a16="http://schemas.microsoft.com/office/drawing/2014/main" id="{90ED8E76-CC65-F449-8FF5-E84CB5D658BF}"/>
              </a:ext>
            </a:extLst>
          </p:cNvPr>
          <p:cNvSpPr txBox="1">
            <a:spLocks/>
          </p:cNvSpPr>
          <p:nvPr/>
        </p:nvSpPr>
        <p:spPr>
          <a:xfrm>
            <a:off x="4046190" y="1784648"/>
            <a:ext cx="2376264" cy="432048"/>
          </a:xfrm>
          <a:prstGeom prst="rect">
            <a:avLst/>
          </a:prstGeom>
        </p:spPr>
        <p:txBody>
          <a:bodyPr vert="horz" lIns="91440" tIns="45720" rIns="91440" bIns="45720" rtlCol="0" anchor="t">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1600" i="1" dirty="0">
                <a:latin typeface="+mj-lt"/>
                <a:ea typeface="+mj-ea"/>
                <a:cs typeface="+mj-cs"/>
              </a:rPr>
              <a:t>c</a:t>
            </a:r>
            <a:r>
              <a:rPr kumimoji="0" lang="en-GB" sz="1600" i="1" u="none" strike="noStrike" kern="1200" cap="none" spc="0" normalizeH="0" baseline="0" noProof="0" dirty="0" err="1">
                <a:ln>
                  <a:noFill/>
                </a:ln>
                <a:solidFill>
                  <a:schemeClr val="tx1"/>
                </a:solidFill>
                <a:effectLst/>
                <a:uLnTx/>
                <a:uFillTx/>
                <a:latin typeface="+mj-lt"/>
                <a:ea typeface="+mj-ea"/>
                <a:cs typeface="+mj-cs"/>
              </a:rPr>
              <a:t>onnect</a:t>
            </a:r>
            <a:r>
              <a:rPr kumimoji="0" lang="en-GB" sz="1600" i="0" u="none" strike="noStrike" kern="1200" cap="none" spc="0" normalizeH="0" baseline="0" noProof="0" dirty="0">
                <a:ln>
                  <a:noFill/>
                </a:ln>
                <a:solidFill>
                  <a:schemeClr val="tx1"/>
                </a:solidFill>
                <a:effectLst/>
                <a:uLnTx/>
                <a:uFillTx/>
                <a:latin typeface="+mj-lt"/>
                <a:ea typeface="+mj-ea"/>
                <a:cs typeface="+mj-cs"/>
              </a:rPr>
              <a:t>:</a:t>
            </a:r>
            <a:br>
              <a:rPr kumimoji="0" lang="en-GB" sz="1600" i="0" u="none" strike="noStrike" kern="1200" cap="none" spc="0" normalizeH="0" baseline="0" noProof="0" dirty="0">
                <a:ln>
                  <a:noFill/>
                </a:ln>
                <a:solidFill>
                  <a:schemeClr val="tx1"/>
                </a:solidFill>
                <a:effectLst/>
                <a:uLnTx/>
                <a:uFillTx/>
                <a:latin typeface="+mj-lt"/>
                <a:ea typeface="+mj-ea"/>
                <a:cs typeface="+mj-cs"/>
              </a:rPr>
            </a:br>
            <a:r>
              <a:rPr kumimoji="0" lang="en-GB" sz="1600" i="0" u="none" strike="noStrike" kern="1200" cap="none" spc="0" normalizeH="0" baseline="0" noProof="0" dirty="0">
                <a:ln>
                  <a:noFill/>
                </a:ln>
                <a:solidFill>
                  <a:schemeClr val="tx1"/>
                </a:solidFill>
                <a:effectLst/>
                <a:uLnTx/>
                <a:uFillTx/>
                <a:latin typeface="+mj-lt"/>
                <a:ea typeface="+mj-ea"/>
                <a:cs typeface="+mj-cs"/>
              </a:rPr>
              <a:t>deftness</a:t>
            </a:r>
            <a:br>
              <a:rPr kumimoji="0" lang="en-GB" sz="1600" i="0" u="none" strike="noStrike" kern="1200" cap="none" spc="0" normalizeH="0" baseline="0" noProof="0" dirty="0">
                <a:ln>
                  <a:noFill/>
                </a:ln>
                <a:solidFill>
                  <a:schemeClr val="tx1"/>
                </a:solidFill>
                <a:effectLst/>
                <a:uLnTx/>
                <a:uFillTx/>
                <a:latin typeface="+mj-lt"/>
                <a:ea typeface="+mj-ea"/>
                <a:cs typeface="+mj-cs"/>
              </a:rPr>
            </a:br>
            <a:r>
              <a:rPr kumimoji="0" lang="en-GB" sz="1600" i="0" u="none" strike="noStrike" kern="1200" cap="none" spc="0" normalizeH="0" baseline="0" noProof="0" dirty="0">
                <a:ln>
                  <a:noFill/>
                </a:ln>
                <a:solidFill>
                  <a:schemeClr val="tx1"/>
                </a:solidFill>
                <a:effectLst/>
                <a:uLnTx/>
                <a:uFillTx/>
                <a:latin typeface="+mj-lt"/>
                <a:ea typeface="+mj-ea"/>
                <a:cs typeface="+mj-cs"/>
              </a:rPr>
              <a:t>skill</a:t>
            </a:r>
            <a:br>
              <a:rPr kumimoji="0" lang="en-GB" sz="1600" i="0" u="none" strike="noStrike" kern="1200" cap="none" spc="0" normalizeH="0" baseline="0" noProof="0" dirty="0">
                <a:ln>
                  <a:noFill/>
                </a:ln>
                <a:solidFill>
                  <a:schemeClr val="tx1"/>
                </a:solidFill>
                <a:effectLst/>
                <a:uLnTx/>
                <a:uFillTx/>
                <a:latin typeface="+mj-lt"/>
                <a:ea typeface="+mj-ea"/>
                <a:cs typeface="+mj-cs"/>
              </a:rPr>
            </a:br>
            <a:r>
              <a:rPr kumimoji="0" lang="en-GB" sz="1600" i="0" u="none" strike="noStrike" kern="1200" cap="none" spc="0" normalizeH="0" baseline="0" noProof="0" dirty="0">
                <a:ln>
                  <a:noFill/>
                </a:ln>
                <a:solidFill>
                  <a:schemeClr val="tx1"/>
                </a:solidFill>
                <a:effectLst/>
                <a:uLnTx/>
                <a:uFillTx/>
                <a:latin typeface="+mj-lt"/>
                <a:ea typeface="+mj-ea"/>
                <a:cs typeface="+mj-cs"/>
              </a:rPr>
              <a:t>agility</a:t>
            </a:r>
            <a:br>
              <a:rPr kumimoji="0" lang="en-GB" sz="1600" i="0" u="none" strike="noStrike" kern="1200" cap="none" spc="0" normalizeH="0" baseline="0" noProof="0" dirty="0">
                <a:ln>
                  <a:noFill/>
                </a:ln>
                <a:solidFill>
                  <a:schemeClr val="tx1"/>
                </a:solidFill>
                <a:effectLst/>
                <a:uLnTx/>
                <a:uFillTx/>
                <a:latin typeface="+mj-lt"/>
                <a:ea typeface="+mj-ea"/>
                <a:cs typeface="+mj-cs"/>
              </a:rPr>
            </a:br>
            <a:r>
              <a:rPr kumimoji="0" lang="en-GB" sz="1600" i="0" u="none" strike="noStrike" kern="1200" cap="none" spc="0" normalizeH="0" baseline="0" noProof="0" dirty="0">
                <a:ln>
                  <a:noFill/>
                </a:ln>
                <a:solidFill>
                  <a:schemeClr val="tx1"/>
                </a:solidFill>
                <a:effectLst/>
                <a:uLnTx/>
                <a:uFillTx/>
                <a:latin typeface="+mj-lt"/>
                <a:ea typeface="+mj-ea"/>
                <a:cs typeface="+mj-cs"/>
              </a:rPr>
              <a:t>nimbleness</a:t>
            </a:r>
            <a:br>
              <a:rPr kumimoji="0" lang="en-GB" sz="1600" i="0" u="none" strike="noStrike" kern="1200" cap="none" spc="0" normalizeH="0" baseline="0" noProof="0" dirty="0">
                <a:ln>
                  <a:noFill/>
                </a:ln>
                <a:solidFill>
                  <a:schemeClr val="tx1"/>
                </a:solidFill>
                <a:effectLst/>
                <a:uLnTx/>
                <a:uFillTx/>
                <a:latin typeface="+mj-lt"/>
                <a:ea typeface="+mj-ea"/>
                <a:cs typeface="+mj-cs"/>
              </a:rPr>
            </a:br>
            <a:endParaRPr kumimoji="0" lang="en-GB" sz="1600" i="0" u="none" strike="noStrike" kern="1200" cap="none" spc="0" normalizeH="0" baseline="0" noProof="0" dirty="0">
              <a:ln>
                <a:noFill/>
              </a:ln>
              <a:solidFill>
                <a:schemeClr val="tx1"/>
              </a:solidFill>
              <a:effectLst/>
              <a:uLnTx/>
              <a:uFillTx/>
              <a:latin typeface="+mj-lt"/>
              <a:ea typeface="+mj-ea"/>
              <a:cs typeface="+mj-cs"/>
            </a:endParaRPr>
          </a:p>
        </p:txBody>
      </p:sp>
      <p:sp>
        <p:nvSpPr>
          <p:cNvPr id="15" name="Title 4">
            <a:extLst>
              <a:ext uri="{FF2B5EF4-FFF2-40B4-BE49-F238E27FC236}">
                <a16:creationId xmlns:a16="http://schemas.microsoft.com/office/drawing/2014/main" id="{900B9760-16B6-E64D-953D-08A0523560CA}"/>
              </a:ext>
            </a:extLst>
          </p:cNvPr>
          <p:cNvSpPr txBox="1">
            <a:spLocks/>
          </p:cNvSpPr>
          <p:nvPr/>
        </p:nvSpPr>
        <p:spPr>
          <a:xfrm>
            <a:off x="301774" y="1784648"/>
            <a:ext cx="2376264" cy="432048"/>
          </a:xfrm>
          <a:prstGeom prst="rect">
            <a:avLst/>
          </a:prstGeom>
        </p:spPr>
        <p:txBody>
          <a:bodyPr vert="horz" lIns="91440" tIns="45720" rIns="91440" bIns="4572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dirty="0">
                <a:latin typeface="+mj-lt"/>
                <a:ea typeface="+mj-ea"/>
                <a:cs typeface="+mj-cs"/>
              </a:rPr>
              <a:t>dexterity</a:t>
            </a:r>
            <a:r>
              <a:rPr kumimoji="0" lang="en-GB" sz="1400" b="1" i="1" u="none" strike="noStrike" kern="1200" cap="none" spc="0" normalizeH="0" baseline="0" noProof="0" dirty="0">
                <a:ln>
                  <a:noFill/>
                </a:ln>
                <a:solidFill>
                  <a:schemeClr val="tx1"/>
                </a:solidFill>
                <a:effectLst/>
                <a:uLnTx/>
                <a:uFillTx/>
                <a:latin typeface="+mj-lt"/>
                <a:ea typeface="+mj-ea"/>
                <a:cs typeface="+mj-cs"/>
              </a:rPr>
              <a:t> noun</a:t>
            </a:r>
            <a:br>
              <a:rPr kumimoji="0" lang="en-GB" sz="1400" b="1" i="1" u="none" strike="noStrike" kern="1200" cap="none" spc="0" normalizeH="0" baseline="0" noProof="0" dirty="0">
                <a:ln>
                  <a:noFill/>
                </a:ln>
                <a:solidFill>
                  <a:schemeClr val="tx1"/>
                </a:solidFill>
                <a:effectLst/>
                <a:uLnTx/>
                <a:uFillTx/>
                <a:latin typeface="+mj-lt"/>
                <a:ea typeface="+mj-ea"/>
                <a:cs typeface="+mj-cs"/>
              </a:rPr>
            </a:br>
            <a:r>
              <a:rPr kumimoji="0" lang="en-GB" sz="1400" u="none" strike="noStrike" kern="1200" cap="none" spc="0" normalizeH="0" baseline="0" noProof="0" dirty="0">
                <a:ln>
                  <a:noFill/>
                </a:ln>
                <a:solidFill>
                  <a:schemeClr val="tx1"/>
                </a:solidFill>
                <a:effectLst/>
                <a:uLnTx/>
                <a:uFillTx/>
                <a:latin typeface="+mj-lt"/>
                <a:ea typeface="+mj-ea"/>
                <a:cs typeface="+mj-cs"/>
              </a:rPr>
              <a:t>dexterousness </a:t>
            </a:r>
            <a:r>
              <a:rPr lang="en-GB" sz="1400" b="1" i="1" dirty="0">
                <a:latin typeface="+mj-lt"/>
                <a:ea typeface="+mj-ea"/>
                <a:cs typeface="+mj-cs"/>
              </a:rPr>
              <a:t>noun</a:t>
            </a:r>
            <a:endParaRPr kumimoji="0" lang="en-GB" sz="1400" b="1" i="1" u="none" strike="noStrike" kern="1200" cap="none" spc="0" normalizeH="0" baseline="0" noProof="0" dirty="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GB" sz="1400" dirty="0">
                <a:latin typeface="+mj-lt"/>
                <a:ea typeface="+mj-ea"/>
                <a:cs typeface="+mj-cs"/>
              </a:rPr>
              <a:t>dexterous</a:t>
            </a:r>
            <a:r>
              <a:rPr kumimoji="0" lang="en-GB" sz="1400" b="1" i="1" u="none" strike="noStrike" kern="1200" cap="none" spc="0" normalizeH="0" baseline="0" noProof="0" dirty="0">
                <a:ln>
                  <a:noFill/>
                </a:ln>
                <a:solidFill>
                  <a:schemeClr val="tx1"/>
                </a:solidFill>
                <a:effectLst/>
                <a:uLnTx/>
                <a:uFillTx/>
                <a:latin typeface="+mj-lt"/>
                <a:ea typeface="+mj-ea"/>
                <a:cs typeface="+mj-cs"/>
              </a:rPr>
              <a:t> adjective</a:t>
            </a:r>
          </a:p>
        </p:txBody>
      </p:sp>
      <p:cxnSp>
        <p:nvCxnSpPr>
          <p:cNvPr id="16" name="Straight Arrow Connector 15">
            <a:extLst>
              <a:ext uri="{FF2B5EF4-FFF2-40B4-BE49-F238E27FC236}">
                <a16:creationId xmlns:a16="http://schemas.microsoft.com/office/drawing/2014/main" id="{E562B041-87BC-2E43-8F85-1576CC59B416}"/>
              </a:ext>
            </a:extLst>
          </p:cNvPr>
          <p:cNvCxnSpPr/>
          <p:nvPr/>
        </p:nvCxnSpPr>
        <p:spPr>
          <a:xfrm flipH="1">
            <a:off x="2390006" y="3296816"/>
            <a:ext cx="432048" cy="3600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2F26473-FF4E-FD4C-A2C4-AE74B2E67709}"/>
              </a:ext>
            </a:extLst>
          </p:cNvPr>
          <p:cNvCxnSpPr/>
          <p:nvPr/>
        </p:nvCxnSpPr>
        <p:spPr>
          <a:xfrm>
            <a:off x="3686150" y="3296816"/>
            <a:ext cx="432048" cy="3600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BC36744-F82B-014D-98B6-BC5405F5C7B6}"/>
              </a:ext>
            </a:extLst>
          </p:cNvPr>
          <p:cNvSpPr/>
          <p:nvPr/>
        </p:nvSpPr>
        <p:spPr>
          <a:xfrm>
            <a:off x="260648" y="7833320"/>
            <a:ext cx="6192688" cy="1953099"/>
          </a:xfrm>
          <a:prstGeom prst="rect">
            <a:avLst/>
          </a:prstGeom>
          <a:ln w="28575">
            <a:solidFill>
              <a:schemeClr val="tx1"/>
            </a:solidFill>
          </a:ln>
        </p:spPr>
        <p:txBody>
          <a:bodyPr wrap="square" lIns="91440" tIns="45720" rIns="91440" bIns="45720" anchor="t">
            <a:spAutoFit/>
          </a:bodyPr>
          <a:lstStyle/>
          <a:p>
            <a:pPr marL="0" lvl="1"/>
            <a:r>
              <a:rPr lang="en-GB" sz="1200" b="1" dirty="0"/>
              <a:t>Other than what we already know about pirates, how does Stevenson in the extract foreshadow that the protagonist Jim, should not trust John Silver? </a:t>
            </a:r>
            <a:br>
              <a:rPr lang="en-GB" sz="1200" dirty="0"/>
            </a:br>
            <a:r>
              <a:rPr lang="en-GB" sz="1200" dirty="0"/>
              <a:t>Read back through the extract and identify a quotation then explain your thinking below. </a:t>
            </a:r>
            <a:endParaRPr lang="en-GB" sz="1200" b="1" dirty="0"/>
          </a:p>
          <a:p>
            <a:pPr marL="0" lvl="1">
              <a:lnSpc>
                <a:spcPct val="200000"/>
              </a:lnSpc>
            </a:pPr>
            <a:r>
              <a:rPr lang="en-GB" sz="1100" b="1" i="1" dirty="0"/>
              <a:t>....................................................................................................................................................................................................................................................................................................................................................................................................................................................................................................................................................................................................................................................</a:t>
            </a:r>
          </a:p>
        </p:txBody>
      </p:sp>
    </p:spTree>
    <p:extLst>
      <p:ext uri="{BB962C8B-B14F-4D97-AF65-F5344CB8AC3E}">
        <p14:creationId xmlns:p14="http://schemas.microsoft.com/office/powerpoint/2010/main" val="31893579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48</a:t>
            </a:fld>
            <a:endParaRPr lang="en-GB"/>
          </a:p>
        </p:txBody>
      </p:sp>
      <p:sp>
        <p:nvSpPr>
          <p:cNvPr id="15" name="Rectangle 14">
            <a:extLst>
              <a:ext uri="{FF2B5EF4-FFF2-40B4-BE49-F238E27FC236}">
                <a16:creationId xmlns:a16="http://schemas.microsoft.com/office/drawing/2014/main" id="{E53D231F-682E-4185-BDF3-D53F2556FA5C}"/>
              </a:ext>
            </a:extLst>
          </p:cNvPr>
          <p:cNvSpPr/>
          <p:nvPr/>
        </p:nvSpPr>
        <p:spPr>
          <a:xfrm>
            <a:off x="228600" y="272480"/>
            <a:ext cx="6286499" cy="9481698"/>
          </a:xfrm>
          <a:prstGeom prst="rect">
            <a:avLst/>
          </a:prstGeom>
        </p:spPr>
        <p:txBody>
          <a:bodyPr wrap="square">
            <a:spAutoFit/>
          </a:bodyPr>
          <a:lstStyle/>
          <a:p>
            <a:pPr>
              <a:lnSpc>
                <a:spcPct val="150000"/>
              </a:lnSpc>
            </a:pPr>
            <a:r>
              <a:rPr lang="en-GB" sz="1200" b="1" i="1" dirty="0"/>
              <a:t>READING HOMEWORK – Tracking the Origins of 7 Pirate Stereotypes </a:t>
            </a:r>
            <a:r>
              <a:rPr lang="en-GB" sz="1200" b="1" dirty="0"/>
              <a:t>By Mark Mancini</a:t>
            </a:r>
            <a:r>
              <a:rPr lang="en-GB" sz="1200" dirty="0"/>
              <a:t> </a:t>
            </a:r>
          </a:p>
          <a:p>
            <a:pPr>
              <a:lnSpc>
                <a:spcPct val="150000"/>
              </a:lnSpc>
            </a:pPr>
            <a:r>
              <a:rPr lang="en-GB" sz="1200" dirty="0"/>
              <a:t>19</a:t>
            </a:r>
            <a:r>
              <a:rPr lang="en-GB" sz="1200" baseline="30000" dirty="0"/>
              <a:t>th</a:t>
            </a:r>
            <a:r>
              <a:rPr lang="en-GB" sz="1200" dirty="0"/>
              <a:t> September 2021</a:t>
            </a:r>
          </a:p>
          <a:p>
            <a:pPr>
              <a:lnSpc>
                <a:spcPct val="150000"/>
              </a:lnSpc>
            </a:pPr>
            <a:endParaRPr lang="en-GB" sz="1200" dirty="0"/>
          </a:p>
          <a:p>
            <a:pPr>
              <a:lnSpc>
                <a:spcPct val="150000"/>
              </a:lnSpc>
            </a:pPr>
            <a:r>
              <a:rPr lang="en-GB" sz="1200" dirty="0"/>
              <a:t>Most fictional pirates fit a standard </a:t>
            </a:r>
            <a:r>
              <a:rPr lang="en-GB" sz="1200" dirty="0" err="1"/>
              <a:t>mold</a:t>
            </a:r>
            <a:r>
              <a:rPr lang="en-GB" sz="1200" dirty="0"/>
              <a:t>: everyone expects them to be eye-patched parrot fans with puffy Seinfeld shirts, swilling from jugs of rum while yo-ho-ho-</a:t>
            </a:r>
            <a:r>
              <a:rPr lang="en-GB" sz="1200" dirty="0" err="1"/>
              <a:t>ing</a:t>
            </a:r>
            <a:r>
              <a:rPr lang="en-GB" sz="1200" dirty="0"/>
              <a:t> below deck. Between hunting for buried treasure and sailing the seven seas, these caricatures kill time by making scallywags walk the plank. Also, they say “</a:t>
            </a:r>
            <a:r>
              <a:rPr lang="en-GB" sz="1200" dirty="0" err="1"/>
              <a:t>Arr</a:t>
            </a:r>
            <a:r>
              <a:rPr lang="en-GB" sz="1200" dirty="0"/>
              <a:t>!” a lot for some reason.</a:t>
            </a:r>
          </a:p>
          <a:p>
            <a:pPr>
              <a:lnSpc>
                <a:spcPct val="150000"/>
              </a:lnSpc>
            </a:pPr>
            <a:endParaRPr lang="en-GB" sz="1200" dirty="0"/>
          </a:p>
          <a:p>
            <a:pPr>
              <a:lnSpc>
                <a:spcPct val="150000"/>
              </a:lnSpc>
            </a:pPr>
            <a:r>
              <a:rPr lang="en-GB" sz="1200" dirty="0"/>
              <a:t>Why does everyone buy into this image? As Talk Like a Pirate Day 2015 drops anchor, let’s explore a few buccaneer stereotypes and where they came from. </a:t>
            </a:r>
          </a:p>
          <a:p>
            <a:pPr>
              <a:lnSpc>
                <a:spcPct val="150000"/>
              </a:lnSpc>
            </a:pPr>
            <a:endParaRPr lang="en-GB" sz="1200" dirty="0"/>
          </a:p>
          <a:p>
            <a:pPr>
              <a:lnSpc>
                <a:spcPct val="150000"/>
              </a:lnSpc>
            </a:pPr>
            <a:r>
              <a:rPr lang="en-GB" sz="1200" dirty="0"/>
              <a:t>1. PARROT OWNERSHIP</a:t>
            </a:r>
          </a:p>
          <a:p>
            <a:pPr>
              <a:lnSpc>
                <a:spcPct val="150000"/>
              </a:lnSpc>
            </a:pPr>
            <a:endParaRPr lang="en-GB" sz="1200" dirty="0"/>
          </a:p>
          <a:p>
            <a:pPr>
              <a:lnSpc>
                <a:spcPct val="150000"/>
              </a:lnSpc>
            </a:pPr>
            <a:r>
              <a:rPr lang="en-GB" sz="1200" dirty="0"/>
              <a:t>A good percentage of the things we all associate with pirates trace back to Robert Louis Stevenson’s Treasure Island. Published as a serial between 1881 and 1882 (and in novel form one year later), it’s been the guiding light for every buccaneer story from On Stranger Tides to Pirates of the Caribbean: Dead Man's Chest.</a:t>
            </a:r>
          </a:p>
          <a:p>
            <a:pPr>
              <a:lnSpc>
                <a:spcPct val="150000"/>
              </a:lnSpc>
            </a:pPr>
            <a:endParaRPr lang="en-GB" sz="1200" dirty="0"/>
          </a:p>
          <a:p>
            <a:pPr>
              <a:lnSpc>
                <a:spcPct val="150000"/>
              </a:lnSpc>
            </a:pPr>
            <a:r>
              <a:rPr lang="en-GB" sz="1200" dirty="0"/>
              <a:t>Treasure Island also made celebrities out of its characters—especially Long John Silver and “Captain Flint,” his faithful parrot. Stevenson hinted that the bird was an homage to Daniel Defoe's Robinson Crusoe (1719). Stranded on a desert island, Defoe’s protagonist goes for over 20 years without human contact and relies on a talking avian for company.</a:t>
            </a:r>
          </a:p>
          <a:p>
            <a:pPr>
              <a:lnSpc>
                <a:spcPct val="150000"/>
              </a:lnSpc>
            </a:pPr>
            <a:endParaRPr lang="en-GB" sz="1200" dirty="0"/>
          </a:p>
          <a:p>
            <a:pPr>
              <a:lnSpc>
                <a:spcPct val="150000"/>
              </a:lnSpc>
            </a:pPr>
            <a:r>
              <a:rPr lang="en-GB" sz="1200" dirty="0"/>
              <a:t>The literary pirate-parrot link has a slight basis in truth. Granted, the food supply was often low on many vessels, making pets a luxury that most buccaneers couldn’t afford. Nevertheless, seamen of the 16th to 18th centuries did frequently capture exotic animals as souvenirs. Since parrots sold for high prices in London’s markets, pirates were known to round them up. Stephen Haynes—a despised pirate captain—bribed high-ranking British officials with live ones.</a:t>
            </a:r>
          </a:p>
          <a:p>
            <a:pPr>
              <a:lnSpc>
                <a:spcPct val="150000"/>
              </a:lnSpc>
            </a:pPr>
            <a:endParaRPr lang="en-GB" sz="1200" dirty="0"/>
          </a:p>
          <a:p>
            <a:pPr>
              <a:lnSpc>
                <a:spcPct val="150000"/>
              </a:lnSpc>
            </a:pPr>
            <a:r>
              <a:rPr lang="en-GB" sz="1200" dirty="0"/>
              <a:t>2. WEARING EYEPATCHES</a:t>
            </a:r>
          </a:p>
          <a:p>
            <a:pPr>
              <a:lnSpc>
                <a:spcPct val="150000"/>
              </a:lnSpc>
            </a:pPr>
            <a:endParaRPr lang="en-GB" sz="1200" dirty="0"/>
          </a:p>
          <a:p>
            <a:pPr>
              <a:lnSpc>
                <a:spcPct val="150000"/>
              </a:lnSpc>
            </a:pPr>
            <a:r>
              <a:rPr lang="en-GB" sz="1200" dirty="0"/>
              <a:t>There’s an ingenious explanation for why pirates might have worn eyepatches. But this doesn’t mean that they actually used them.</a:t>
            </a:r>
          </a:p>
          <a:p>
            <a:pPr>
              <a:lnSpc>
                <a:spcPct val="150000"/>
              </a:lnSpc>
            </a:pPr>
            <a:endParaRPr lang="en-GB" sz="1200" dirty="0"/>
          </a:p>
        </p:txBody>
      </p:sp>
    </p:spTree>
    <p:extLst>
      <p:ext uri="{BB962C8B-B14F-4D97-AF65-F5344CB8AC3E}">
        <p14:creationId xmlns:p14="http://schemas.microsoft.com/office/powerpoint/2010/main" val="3107312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49CA79-F98D-4F0A-AE26-27D5690F854E}"/>
              </a:ext>
            </a:extLst>
          </p:cNvPr>
          <p:cNvSpPr>
            <a:spLocks noGrp="1"/>
          </p:cNvSpPr>
          <p:nvPr>
            <p:ph type="sldNum" sz="quarter" idx="12"/>
          </p:nvPr>
        </p:nvSpPr>
        <p:spPr/>
        <p:txBody>
          <a:bodyPr/>
          <a:lstStyle/>
          <a:p>
            <a:fld id="{2910EBAA-92EB-4343-B6D5-25298559C073}" type="slidenum">
              <a:rPr lang="en-GB" smtClean="0"/>
              <a:pPr/>
              <a:t>49</a:t>
            </a:fld>
            <a:endParaRPr lang="en-GB"/>
          </a:p>
        </p:txBody>
      </p:sp>
      <p:sp>
        <p:nvSpPr>
          <p:cNvPr id="3" name="Rectangle 2">
            <a:extLst>
              <a:ext uri="{FF2B5EF4-FFF2-40B4-BE49-F238E27FC236}">
                <a16:creationId xmlns:a16="http://schemas.microsoft.com/office/drawing/2014/main" id="{1F533059-0E75-4986-9EC9-4E8D6B0BDBE2}"/>
              </a:ext>
            </a:extLst>
          </p:cNvPr>
          <p:cNvSpPr/>
          <p:nvPr/>
        </p:nvSpPr>
        <p:spPr>
          <a:xfrm>
            <a:off x="265770" y="197202"/>
            <a:ext cx="6326460" cy="9204699"/>
          </a:xfrm>
          <a:prstGeom prst="rect">
            <a:avLst/>
          </a:prstGeom>
        </p:spPr>
        <p:txBody>
          <a:bodyPr wrap="square">
            <a:spAutoFit/>
          </a:bodyPr>
          <a:lstStyle/>
          <a:p>
            <a:pPr lvl="0">
              <a:lnSpc>
                <a:spcPct val="150000"/>
              </a:lnSpc>
            </a:pPr>
            <a:r>
              <a:rPr lang="en-GB" sz="1200" dirty="0">
                <a:solidFill>
                  <a:prstClr val="black"/>
                </a:solidFill>
              </a:rPr>
              <a:t>Adapting to darkness can take the human eye as long as 25 minutes. During a pirate raid, if you’re walking around in pitch-black gloom below deck, those are 25 minutes that you might not have. Strapping a patch over one eye for an extended period keeps it dark-adjusted and ready for immediate use in low-light conditions. </a:t>
            </a:r>
          </a:p>
          <a:p>
            <a:pPr lvl="0">
              <a:lnSpc>
                <a:spcPct val="150000"/>
              </a:lnSpc>
            </a:pPr>
            <a:endParaRPr lang="en-GB" sz="1200" dirty="0">
              <a:solidFill>
                <a:prstClr val="black"/>
              </a:solidFill>
            </a:endParaRPr>
          </a:p>
          <a:p>
            <a:pPr lvl="0">
              <a:lnSpc>
                <a:spcPct val="150000"/>
              </a:lnSpc>
            </a:pPr>
            <a:r>
              <a:rPr lang="en-GB" sz="1200" dirty="0">
                <a:solidFill>
                  <a:prstClr val="black"/>
                </a:solidFill>
              </a:rPr>
              <a:t>Alas, the hypothesis has one fatal flaw. By buccaneer fashion standards, eyepatches were rare accessories. In fact, the only gentleman of fortune who unambiguously wore one was </a:t>
            </a:r>
            <a:r>
              <a:rPr lang="en-GB" sz="1200" dirty="0" err="1">
                <a:solidFill>
                  <a:prstClr val="black"/>
                </a:solidFill>
              </a:rPr>
              <a:t>Rahmah</a:t>
            </a:r>
            <a:r>
              <a:rPr lang="en-GB" sz="1200" dirty="0">
                <a:solidFill>
                  <a:prstClr val="black"/>
                </a:solidFill>
              </a:rPr>
              <a:t> ibn Jabir al-</a:t>
            </a:r>
            <a:r>
              <a:rPr lang="en-GB" sz="1200" dirty="0" err="1">
                <a:solidFill>
                  <a:prstClr val="black"/>
                </a:solidFill>
              </a:rPr>
              <a:t>Jalahimah</a:t>
            </a:r>
            <a:r>
              <a:rPr lang="en-GB" sz="1200" dirty="0">
                <a:solidFill>
                  <a:prstClr val="black"/>
                </a:solidFill>
              </a:rPr>
              <a:t>, a famous Arabian ruler and pirate. Having lost an eye in combat, he donned a patch.</a:t>
            </a:r>
          </a:p>
          <a:p>
            <a:pPr lvl="0">
              <a:lnSpc>
                <a:spcPct val="150000"/>
              </a:lnSpc>
            </a:pPr>
            <a:endParaRPr lang="en-GB" sz="1200" dirty="0">
              <a:solidFill>
                <a:prstClr val="black"/>
              </a:solidFill>
            </a:endParaRPr>
          </a:p>
          <a:p>
            <a:pPr lvl="0">
              <a:lnSpc>
                <a:spcPct val="150000"/>
              </a:lnSpc>
            </a:pPr>
            <a:r>
              <a:rPr lang="en-GB" sz="1200" dirty="0">
                <a:solidFill>
                  <a:prstClr val="black"/>
                </a:solidFill>
              </a:rPr>
              <a:t>The whole eyepatch-touting buccaneer concept was likely inspired by a revered non-pirate. At the 1794 siege of </a:t>
            </a:r>
            <a:r>
              <a:rPr lang="en-GB" sz="1200" dirty="0" err="1">
                <a:solidFill>
                  <a:prstClr val="black"/>
                </a:solidFill>
              </a:rPr>
              <a:t>Calvi</a:t>
            </a:r>
            <a:r>
              <a:rPr lang="en-GB" sz="1200" dirty="0">
                <a:solidFill>
                  <a:prstClr val="black"/>
                </a:solidFill>
              </a:rPr>
              <a:t> in Corsica, Lord Horatio Nelson sustained a serious facial blow that cost him the use of his right eye. To draw attention to this handicap, artists began painting the naval officer with an eyepatch (something he probably never used). Nelson’s heroic exploits turned him into a living legend and, over time, the public subconsciously started associating eyepatches with acts of nautical bravery.</a:t>
            </a:r>
          </a:p>
          <a:p>
            <a:pPr lvl="0">
              <a:lnSpc>
                <a:spcPct val="150000"/>
              </a:lnSpc>
            </a:pPr>
            <a:endParaRPr lang="en-GB" sz="1200" dirty="0">
              <a:solidFill>
                <a:prstClr val="black"/>
              </a:solidFill>
            </a:endParaRPr>
          </a:p>
          <a:p>
            <a:pPr lvl="0">
              <a:lnSpc>
                <a:spcPct val="150000"/>
              </a:lnSpc>
            </a:pPr>
            <a:r>
              <a:rPr lang="en-GB" sz="1200" dirty="0">
                <a:solidFill>
                  <a:prstClr val="black"/>
                </a:solidFill>
              </a:rPr>
              <a:t>3. MAKING PEOPLE WALK THE PLANK</a:t>
            </a:r>
          </a:p>
          <a:p>
            <a:pPr lvl="0">
              <a:lnSpc>
                <a:spcPct val="150000"/>
              </a:lnSpc>
            </a:pPr>
            <a:endParaRPr lang="en-GB" sz="1200" dirty="0">
              <a:solidFill>
                <a:prstClr val="black"/>
              </a:solidFill>
            </a:endParaRPr>
          </a:p>
          <a:p>
            <a:pPr lvl="0">
              <a:lnSpc>
                <a:spcPct val="150000"/>
              </a:lnSpc>
            </a:pPr>
            <a:r>
              <a:rPr lang="en-GB" sz="1200" dirty="0">
                <a:solidFill>
                  <a:prstClr val="black"/>
                </a:solidFill>
              </a:rPr>
              <a:t>At best, plank-walking deserves to be regarded as a historical footnote. Trustworthy accounts of it actually happening are very scarce. We know that when Caribbean pirates seized the Dutch ship </a:t>
            </a:r>
            <a:r>
              <a:rPr lang="en-GB" sz="1200" dirty="0" err="1">
                <a:solidFill>
                  <a:prstClr val="black"/>
                </a:solidFill>
              </a:rPr>
              <a:t>Vhan</a:t>
            </a:r>
            <a:r>
              <a:rPr lang="en-GB" sz="1200" dirty="0">
                <a:solidFill>
                  <a:prstClr val="black"/>
                </a:solidFill>
              </a:rPr>
              <a:t> Fredericka in 1829, her captured sailors did indeed meet this terrible fate. Seven years earlier, the captain of Blessing (a Jamaican sloop) was forced off a plank’s edge and shot before he could swim back.</a:t>
            </a:r>
          </a:p>
          <a:p>
            <a:pPr lvl="0">
              <a:lnSpc>
                <a:spcPct val="150000"/>
              </a:lnSpc>
            </a:pPr>
            <a:endParaRPr lang="en-GB" sz="1200" dirty="0">
              <a:solidFill>
                <a:prstClr val="black"/>
              </a:solidFill>
            </a:endParaRPr>
          </a:p>
          <a:p>
            <a:pPr lvl="0">
              <a:lnSpc>
                <a:spcPct val="150000"/>
              </a:lnSpc>
            </a:pPr>
            <a:endParaRPr lang="en-GB" sz="1200" dirty="0">
              <a:solidFill>
                <a:prstClr val="black"/>
              </a:solidFill>
            </a:endParaRPr>
          </a:p>
          <a:p>
            <a:pPr lvl="0">
              <a:lnSpc>
                <a:spcPct val="150000"/>
              </a:lnSpc>
            </a:pPr>
            <a:r>
              <a:rPr lang="en-GB" sz="1200" dirty="0">
                <a:solidFill>
                  <a:prstClr val="black"/>
                </a:solidFill>
              </a:rPr>
              <a:t>Still, cases like this are—by a wide margin—the exception rather than the rule. Generally speaking, pirates kept their prisoners alive as hostages. And if a captive needed to be disposed of for some reason, tossing him overboard was a good deal easier.</a:t>
            </a:r>
          </a:p>
          <a:p>
            <a:pPr lvl="0">
              <a:lnSpc>
                <a:spcPct val="150000"/>
              </a:lnSpc>
            </a:pPr>
            <a:endParaRPr lang="en-GB" sz="1200" dirty="0">
              <a:solidFill>
                <a:prstClr val="black"/>
              </a:solidFill>
            </a:endParaRPr>
          </a:p>
          <a:p>
            <a:pPr lvl="0">
              <a:lnSpc>
                <a:spcPct val="150000"/>
              </a:lnSpc>
            </a:pPr>
            <a:r>
              <a:rPr lang="en-GB" sz="1200" dirty="0">
                <a:solidFill>
                  <a:prstClr val="black"/>
                </a:solidFill>
              </a:rPr>
              <a:t>In the world of Treasure Island, however, walking the plank is more common—Stevenson’s bestseller references the practice twice. Perhaps he’d read about American pirate </a:t>
            </a:r>
            <a:r>
              <a:rPr lang="en-GB" sz="1200" dirty="0" err="1">
                <a:solidFill>
                  <a:prstClr val="black"/>
                </a:solidFill>
              </a:rPr>
              <a:t>Stede</a:t>
            </a:r>
            <a:r>
              <a:rPr lang="en-GB" sz="1200" dirty="0">
                <a:solidFill>
                  <a:prstClr val="black"/>
                </a:solidFill>
              </a:rPr>
              <a:t> Bonnet, who was said to have made his prisoners walk the plank, but no extant records back this up. </a:t>
            </a:r>
          </a:p>
        </p:txBody>
      </p:sp>
    </p:spTree>
    <p:extLst>
      <p:ext uri="{BB962C8B-B14F-4D97-AF65-F5344CB8AC3E}">
        <p14:creationId xmlns:p14="http://schemas.microsoft.com/office/powerpoint/2010/main" val="268771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5</a:t>
            </a:fld>
            <a:endParaRPr lang="en-GB"/>
          </a:p>
        </p:txBody>
      </p:sp>
      <p:sp>
        <p:nvSpPr>
          <p:cNvPr id="6" name="Rectangle 5"/>
          <p:cNvSpPr/>
          <p:nvPr/>
        </p:nvSpPr>
        <p:spPr>
          <a:xfrm>
            <a:off x="188640" y="173139"/>
            <a:ext cx="6669360" cy="423514"/>
          </a:xfrm>
          <a:prstGeom prst="rect">
            <a:avLst/>
          </a:prstGeom>
        </p:spPr>
        <p:txBody>
          <a:bodyPr wrap="square">
            <a:spAutoFit/>
          </a:bodyPr>
          <a:lstStyle/>
          <a:p>
            <a:pPr>
              <a:lnSpc>
                <a:spcPct val="150000"/>
              </a:lnSpc>
            </a:pPr>
            <a:r>
              <a:rPr lang="en-GB" sz="1600" b="1" i="1" dirty="0"/>
              <a:t>Look Both Ways: A Tale Told in Ten Blocks </a:t>
            </a:r>
            <a:r>
              <a:rPr lang="en-US" sz="1600" b="1" dirty="0"/>
              <a:t>by Jason Reynolds</a:t>
            </a:r>
            <a:endParaRPr lang="en-GB" sz="1600" i="1" dirty="0"/>
          </a:p>
        </p:txBody>
      </p:sp>
      <p:sp>
        <p:nvSpPr>
          <p:cNvPr id="2" name="Rectangle 1">
            <a:extLst>
              <a:ext uri="{FF2B5EF4-FFF2-40B4-BE49-F238E27FC236}">
                <a16:creationId xmlns:a16="http://schemas.microsoft.com/office/drawing/2014/main" id="{34CF6E4E-6175-45EA-BCF1-A0DEF91FD71F}"/>
              </a:ext>
            </a:extLst>
          </p:cNvPr>
          <p:cNvSpPr/>
          <p:nvPr/>
        </p:nvSpPr>
        <p:spPr>
          <a:xfrm>
            <a:off x="265770" y="664271"/>
            <a:ext cx="6326460" cy="9043117"/>
          </a:xfrm>
          <a:prstGeom prst="rect">
            <a:avLst/>
          </a:prstGeom>
        </p:spPr>
        <p:txBody>
          <a:bodyPr wrap="square">
            <a:spAutoFit/>
          </a:bodyPr>
          <a:lstStyle/>
          <a:p>
            <a:pPr marL="6350" marR="206375" indent="-6350">
              <a:lnSpc>
                <a:spcPct val="150000"/>
              </a:lnSpc>
              <a:spcAft>
                <a:spcPts val="1260"/>
              </a:spcAft>
              <a:tabLst>
                <a:tab pos="3129280" algn="ctr"/>
                <a:tab pos="4644390" algn="ctr"/>
                <a:tab pos="5101590" algn="ctr"/>
                <a:tab pos="5873750" algn="ctr"/>
              </a:tabLst>
            </a:pPr>
            <a:r>
              <a:rPr lang="en-GB" sz="1200" dirty="0">
                <a:solidFill>
                  <a:srgbClr val="000000"/>
                </a:solidFill>
                <a:latin typeface="Calibri" panose="020F0502020204030204" pitchFamily="34" charset="0"/>
                <a:ea typeface="Calibri" panose="020F0502020204030204" pitchFamily="34" charset="0"/>
              </a:rPr>
              <a:t>The story was going to begin like all the best stories. With a school bus falling from the sky. </a:t>
            </a:r>
          </a:p>
          <a:p>
            <a:pPr marL="6350" marR="206375" indent="-6350">
              <a:lnSpc>
                <a:spcPct val="150000"/>
              </a:lnSpc>
              <a:spcAft>
                <a:spcPts val="1260"/>
              </a:spcAft>
              <a:tabLst>
                <a:tab pos="3129280" algn="ctr"/>
                <a:tab pos="4644390" algn="ctr"/>
                <a:tab pos="5101590" algn="ctr"/>
                <a:tab pos="5873750" algn="ctr"/>
              </a:tabLst>
            </a:pPr>
            <a:r>
              <a:rPr lang="en-GB" sz="1200" dirty="0">
                <a:solidFill>
                  <a:srgbClr val="000000"/>
                </a:solidFill>
                <a:latin typeface="Calibri" panose="020F0502020204030204" pitchFamily="34" charset="0"/>
                <a:ea typeface="Calibri" panose="020F0502020204030204" pitchFamily="34" charset="0"/>
              </a:rPr>
              <a:t>But no one saw it happen. No one heard anything. So instead, this story will begin like all the … good ones. </a:t>
            </a:r>
          </a:p>
          <a:p>
            <a:pPr marL="6350" marR="206375" indent="-6350">
              <a:lnSpc>
                <a:spcPct val="150000"/>
              </a:lnSpc>
              <a:spcAft>
                <a:spcPts val="1260"/>
              </a:spcAft>
              <a:tabLst>
                <a:tab pos="3129280" algn="ctr"/>
                <a:tab pos="4644390" algn="ctr"/>
                <a:tab pos="5101590" algn="ctr"/>
                <a:tab pos="5873750" algn="ctr"/>
              </a:tabLst>
            </a:pPr>
            <a:r>
              <a:rPr lang="en-GB" sz="1200" dirty="0">
                <a:solidFill>
                  <a:srgbClr val="000000"/>
                </a:solidFill>
                <a:latin typeface="Calibri" panose="020F0502020204030204" pitchFamily="34" charset="0"/>
                <a:ea typeface="Calibri" panose="020F0502020204030204" pitchFamily="34" charset="0"/>
              </a:rPr>
              <a:t>With boogers.</a:t>
            </a:r>
          </a:p>
          <a:p>
            <a:pPr marL="6350" marR="206375" indent="-6350">
              <a:lnSpc>
                <a:spcPct val="150000"/>
              </a:lnSpc>
              <a:spcAft>
                <a:spcPts val="1260"/>
              </a:spcAft>
              <a:tabLst>
                <a:tab pos="3129280" algn="ctr"/>
                <a:tab pos="4644390" algn="ctr"/>
                <a:tab pos="5101590" algn="ctr"/>
                <a:tab pos="5873750" algn="ctr"/>
              </a:tabLst>
            </a:pPr>
            <a:r>
              <a:rPr lang="en-GB" sz="1200" dirty="0">
                <a:solidFill>
                  <a:srgbClr val="000000"/>
                </a:solidFill>
                <a:latin typeface="Calibri" panose="020F0502020204030204" pitchFamily="34" charset="0"/>
                <a:ea typeface="Calibri" panose="020F0502020204030204" pitchFamily="34" charset="0"/>
              </a:rPr>
              <a:t>“If you don’t get all them nasty, half-baked goblins out your nose, I promise I’m not walking home with you. I’m not </a:t>
            </a:r>
            <a:r>
              <a:rPr lang="en-GB" sz="1200" dirty="0" err="1">
                <a:solidFill>
                  <a:srgbClr val="000000"/>
                </a:solidFill>
                <a:latin typeface="Calibri" panose="020F0502020204030204" pitchFamily="34" charset="0"/>
                <a:ea typeface="Calibri" panose="020F0502020204030204" pitchFamily="34" charset="0"/>
              </a:rPr>
              <a:t>playin</a:t>
            </a:r>
            <a:r>
              <a:rPr lang="en-GB" sz="1200" dirty="0">
                <a:solidFill>
                  <a:srgbClr val="000000"/>
                </a:solidFill>
                <a:latin typeface="Calibri" panose="020F0502020204030204" pitchFamily="34" charset="0"/>
                <a:ea typeface="Calibri" panose="020F0502020204030204" pitchFamily="34" charset="0"/>
              </a:rPr>
              <a:t>’.” Jasmine Jordan said this like she said most thigs – with her whole body. Like the words weren’t just coming out her mouth but were also rolling down her spine. She said it like she meant it.. Said it with the same </a:t>
            </a:r>
            <a:r>
              <a:rPr lang="en-GB" sz="1200" i="1" dirty="0">
                <a:solidFill>
                  <a:srgbClr val="000000"/>
                </a:solidFill>
                <a:latin typeface="Calibri" panose="020F0502020204030204" pitchFamily="34" charset="0"/>
                <a:ea typeface="Calibri" panose="020F0502020204030204" pitchFamily="34" charset="0"/>
              </a:rPr>
              <a:t>don’t play with me </a:t>
            </a:r>
            <a:r>
              <a:rPr lang="en-GB" sz="1200" dirty="0">
                <a:solidFill>
                  <a:srgbClr val="000000"/>
                </a:solidFill>
                <a:latin typeface="Calibri" panose="020F0502020204030204" pitchFamily="34" charset="0"/>
                <a:ea typeface="Calibri" panose="020F0502020204030204" pitchFamily="34" charset="0"/>
              </a:rPr>
              <a:t>tone her mother used whenever she was trying to talk to Jasmine about something important for her “real life”, and Jasmine turned the music up in her ears </a:t>
            </a:r>
            <a:r>
              <a:rPr lang="en-GB" sz="1200" i="1" dirty="0">
                <a:solidFill>
                  <a:srgbClr val="000000"/>
                </a:solidFill>
                <a:latin typeface="Calibri" panose="020F0502020204030204" pitchFamily="34" charset="0"/>
                <a:ea typeface="Calibri" panose="020F0502020204030204" pitchFamily="34" charset="0"/>
              </a:rPr>
              <a:t>real </a:t>
            </a:r>
            <a:r>
              <a:rPr lang="en-GB" sz="1200" dirty="0">
                <a:solidFill>
                  <a:srgbClr val="000000"/>
                </a:solidFill>
                <a:latin typeface="Calibri" panose="020F0502020204030204" pitchFamily="34" charset="0"/>
                <a:ea typeface="Calibri" panose="020F0502020204030204" pitchFamily="34" charset="0"/>
              </a:rPr>
              <a:t> loud to drown her mother out, and scroll on, scroll on. </a:t>
            </a:r>
            <a:r>
              <a:rPr lang="en-GB" sz="1200" i="1" dirty="0">
                <a:solidFill>
                  <a:srgbClr val="000000"/>
                </a:solidFill>
                <a:latin typeface="Calibri" panose="020F0502020204030204" pitchFamily="34" charset="0"/>
                <a:ea typeface="Calibri" panose="020F0502020204030204" pitchFamily="34" charset="0"/>
              </a:rPr>
              <a:t>If you don’t take then </a:t>
            </a:r>
            <a:r>
              <a:rPr lang="en-GB" sz="1200" i="1" dirty="0" err="1">
                <a:solidFill>
                  <a:srgbClr val="000000"/>
                </a:solidFill>
                <a:latin typeface="Calibri" panose="020F0502020204030204" pitchFamily="34" charset="0"/>
                <a:ea typeface="Calibri" panose="020F0502020204030204" pitchFamily="34" charset="0"/>
              </a:rPr>
              <a:t>earbugs</a:t>
            </a:r>
            <a:r>
              <a:rPr lang="en-GB" sz="1200" i="1" dirty="0">
                <a:solidFill>
                  <a:srgbClr val="000000"/>
                </a:solidFill>
                <a:latin typeface="Calibri" panose="020F0502020204030204" pitchFamily="34" charset="0"/>
                <a:ea typeface="Calibri" panose="020F0502020204030204" pitchFamily="34" charset="0"/>
              </a:rPr>
              <a:t>… earbuds… airphones, or whatever they called out of your coconut head it’s gon’ be me turning up the volume and the bass, and I ain’t talking about no music. </a:t>
            </a:r>
          </a:p>
          <a:p>
            <a:pPr marL="6350" marR="206375" indent="-6350">
              <a:lnSpc>
                <a:spcPct val="150000"/>
              </a:lnSpc>
              <a:spcAft>
                <a:spcPts val="1260"/>
              </a:spcAft>
              <a:tabLst>
                <a:tab pos="3129280" algn="ctr"/>
                <a:tab pos="4644390" algn="ctr"/>
                <a:tab pos="5101590" algn="ctr"/>
                <a:tab pos="5873750" algn="ctr"/>
              </a:tabLst>
            </a:pPr>
            <a:r>
              <a:rPr lang="en-GB" sz="1200" dirty="0">
                <a:solidFill>
                  <a:srgbClr val="000000"/>
                </a:solidFill>
                <a:latin typeface="Calibri" panose="020F0502020204030204" pitchFamily="34" charset="0"/>
                <a:ea typeface="Calibri" panose="020F0502020204030204" pitchFamily="34" charset="0"/>
              </a:rPr>
              <a:t>That tone. </a:t>
            </a:r>
          </a:p>
          <a:p>
            <a:pPr marL="6350" marR="206375" indent="-6350">
              <a:lnSpc>
                <a:spcPct val="150000"/>
              </a:lnSpc>
              <a:spcAft>
                <a:spcPts val="1260"/>
              </a:spcAft>
              <a:tabLst>
                <a:tab pos="3129280" algn="ctr"/>
                <a:tab pos="4644390" algn="ctr"/>
                <a:tab pos="5101590" algn="ctr"/>
                <a:tab pos="5873750" algn="ctr"/>
              </a:tabLst>
            </a:pPr>
            <a:r>
              <a:rPr lang="en-GB" sz="1200" dirty="0">
                <a:solidFill>
                  <a:srgbClr val="000000"/>
                </a:solidFill>
                <a:latin typeface="Calibri" panose="020F0502020204030204" pitchFamily="34" charset="0"/>
                <a:ea typeface="Calibri" panose="020F0502020204030204" pitchFamily="34" charset="0"/>
              </a:rPr>
              <a:t>Jasmine’s booger-removal warning was aimed at her stuff-nosed best friend, Terrence Jumper. TJ. Well, Jasmine called him her “best friend who’s a boy,” but she didn’t have best friends who were girls, so TJ was her </a:t>
            </a:r>
            <a:r>
              <a:rPr lang="en-GB" sz="1200" i="1" dirty="0">
                <a:solidFill>
                  <a:srgbClr val="000000"/>
                </a:solidFill>
                <a:latin typeface="Calibri" panose="020F0502020204030204" pitchFamily="34" charset="0"/>
                <a:ea typeface="Calibri" panose="020F0502020204030204" pitchFamily="34" charset="0"/>
              </a:rPr>
              <a:t>best friend </a:t>
            </a:r>
            <a:r>
              <a:rPr lang="en-GB" sz="1200" dirty="0">
                <a:solidFill>
                  <a:srgbClr val="000000"/>
                </a:solidFill>
                <a:latin typeface="Calibri" panose="020F0502020204030204" pitchFamily="34" charset="0"/>
                <a:ea typeface="Calibri" panose="020F0502020204030204" pitchFamily="34" charset="0"/>
              </a:rPr>
              <a:t>best friend. And she was his. Been like that for a long time. Since he moved onto Marston Street, three houses down from her. Since the only way their mothers would let them be walkers was if they walked together because they were the only kids who lived on their block. Since six years, so since forever. </a:t>
            </a:r>
          </a:p>
          <a:p>
            <a:pPr marL="6350" marR="206375" indent="-6350">
              <a:lnSpc>
                <a:spcPct val="150000"/>
              </a:lnSpc>
              <a:spcAft>
                <a:spcPts val="1260"/>
              </a:spcAft>
              <a:tabLst>
                <a:tab pos="3129280" algn="ctr"/>
                <a:tab pos="4644390" algn="ctr"/>
                <a:tab pos="5101590" algn="ctr"/>
                <a:tab pos="5873750" algn="ctr"/>
              </a:tabLst>
            </a:pPr>
            <a:r>
              <a:rPr lang="en-GB" sz="1200" dirty="0">
                <a:solidFill>
                  <a:srgbClr val="000000"/>
                </a:solidFill>
                <a:latin typeface="Calibri" panose="020F0502020204030204" pitchFamily="34" charset="0"/>
                <a:ea typeface="Calibri" panose="020F0502020204030204" pitchFamily="34" charset="0"/>
              </a:rPr>
              <a:t>The bell rang, and Jasmine and TJ had just left their last class for the day, the only class they had together.</a:t>
            </a:r>
          </a:p>
          <a:p>
            <a:pPr marL="6350" marR="206375" indent="-6350">
              <a:lnSpc>
                <a:spcPct val="150000"/>
              </a:lnSpc>
              <a:spcAft>
                <a:spcPts val="1260"/>
              </a:spcAft>
              <a:tabLst>
                <a:tab pos="3129280" algn="ctr"/>
                <a:tab pos="4644390" algn="ctr"/>
                <a:tab pos="5101590" algn="ctr"/>
                <a:tab pos="5873750" algn="ctr"/>
              </a:tabLst>
            </a:pPr>
            <a:r>
              <a:rPr lang="en-GB" sz="1200" dirty="0">
                <a:solidFill>
                  <a:srgbClr val="000000"/>
                </a:solidFill>
                <a:latin typeface="Calibri" panose="020F0502020204030204" pitchFamily="34" charset="0"/>
                <a:ea typeface="Calibri" panose="020F0502020204030204" pitchFamily="34" charset="0"/>
              </a:rPr>
              <a:t>Life science with Mr. </a:t>
            </a:r>
            <a:r>
              <a:rPr lang="en-GB" sz="1200" dirty="0" err="1">
                <a:solidFill>
                  <a:srgbClr val="000000"/>
                </a:solidFill>
                <a:latin typeface="Calibri" panose="020F0502020204030204" pitchFamily="34" charset="0"/>
                <a:ea typeface="Calibri" panose="020F0502020204030204" pitchFamily="34" charset="0"/>
              </a:rPr>
              <a:t>Fantana</a:t>
            </a:r>
            <a:r>
              <a:rPr lang="en-GB" sz="1200" dirty="0">
                <a:solidFill>
                  <a:srgbClr val="000000"/>
                </a:solidFill>
                <a:latin typeface="Calibri" panose="020F0502020204030204" pitchFamily="34" charset="0"/>
                <a:ea typeface="Calibri" panose="020F0502020204030204" pitchFamily="34" charset="0"/>
              </a:rPr>
              <a:t>.</a:t>
            </a:r>
          </a:p>
          <a:p>
            <a:pPr marL="6350" marR="206375" indent="-6350">
              <a:lnSpc>
                <a:spcPct val="150000"/>
              </a:lnSpc>
              <a:spcAft>
                <a:spcPts val="1260"/>
              </a:spcAft>
              <a:tabLst>
                <a:tab pos="3129280" algn="ctr"/>
                <a:tab pos="4644390" algn="ctr"/>
                <a:tab pos="5101590" algn="ctr"/>
                <a:tab pos="5873750" algn="ctr"/>
              </a:tabLst>
            </a:pPr>
            <a:r>
              <a:rPr lang="en-GB" sz="1200" dirty="0">
                <a:solidFill>
                  <a:srgbClr val="000000"/>
                </a:solidFill>
                <a:latin typeface="Calibri" panose="020F0502020204030204" pitchFamily="34" charset="0"/>
                <a:ea typeface="Calibri" panose="020F0502020204030204" pitchFamily="34" charset="0"/>
              </a:rPr>
              <a:t>“You been back to school for two days and you already starting with me?” TK spun the black lock dial confidently, like he could feel the difference in the grooves and would know when he landed on the right numbers. </a:t>
            </a:r>
          </a:p>
          <a:p>
            <a:pPr marL="6350" marR="206375" indent="-6350">
              <a:lnSpc>
                <a:spcPct val="150000"/>
              </a:lnSpc>
              <a:spcAft>
                <a:spcPts val="1260"/>
              </a:spcAft>
              <a:tabLst>
                <a:tab pos="3129280" algn="ctr"/>
                <a:tab pos="4644390" algn="ctr"/>
                <a:tab pos="5101590" algn="ctr"/>
                <a:tab pos="5873750" algn="ctr"/>
              </a:tabLst>
            </a:pPr>
            <a:r>
              <a:rPr lang="en-GB" sz="1200" dirty="0">
                <a:solidFill>
                  <a:srgbClr val="000000"/>
                </a:solidFill>
                <a:latin typeface="Calibri" panose="020F0502020204030204" pitchFamily="34" charset="0"/>
                <a:ea typeface="Calibri" panose="020F0502020204030204" pitchFamily="34" charset="0"/>
              </a:rPr>
              <a:t>“How could I not? Look at them things. Honestly, TJ, </a:t>
            </a:r>
            <a:r>
              <a:rPr lang="en-GB" sz="1200" dirty="0" err="1">
                <a:solidFill>
                  <a:srgbClr val="000000"/>
                </a:solidFill>
                <a:latin typeface="Calibri" panose="020F0502020204030204" pitchFamily="34" charset="0"/>
                <a:ea typeface="Calibri" panose="020F0502020204030204" pitchFamily="34" charset="0"/>
              </a:rPr>
              <a:t>I’on’t</a:t>
            </a:r>
            <a:r>
              <a:rPr lang="en-GB" sz="1200" dirty="0">
                <a:solidFill>
                  <a:srgbClr val="000000"/>
                </a:solidFill>
                <a:latin typeface="Calibri" panose="020F0502020204030204" pitchFamily="34" charset="0"/>
                <a:ea typeface="Calibri" panose="020F0502020204030204" pitchFamily="34" charset="0"/>
              </a:rPr>
              <a:t> even know how you breathing right</a:t>
            </a:r>
          </a:p>
        </p:txBody>
      </p:sp>
    </p:spTree>
    <p:extLst>
      <p:ext uri="{BB962C8B-B14F-4D97-AF65-F5344CB8AC3E}">
        <p14:creationId xmlns:p14="http://schemas.microsoft.com/office/powerpoint/2010/main" val="31261677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50</a:t>
            </a:fld>
            <a:endParaRPr lang="en-GB"/>
          </a:p>
        </p:txBody>
      </p:sp>
      <p:sp>
        <p:nvSpPr>
          <p:cNvPr id="5" name="Rectangle 4">
            <a:extLst>
              <a:ext uri="{FF2B5EF4-FFF2-40B4-BE49-F238E27FC236}">
                <a16:creationId xmlns:a16="http://schemas.microsoft.com/office/drawing/2014/main" id="{3B7599BE-A504-4B75-9D4C-3A451E9C7241}"/>
              </a:ext>
            </a:extLst>
          </p:cNvPr>
          <p:cNvSpPr/>
          <p:nvPr/>
        </p:nvSpPr>
        <p:spPr>
          <a:xfrm>
            <a:off x="332656" y="5168659"/>
            <a:ext cx="6192688" cy="1906997"/>
          </a:xfrm>
          <a:prstGeom prst="rect">
            <a:avLst/>
          </a:prstGeom>
          <a:ln w="28575">
            <a:solidFill>
              <a:schemeClr val="tx1"/>
            </a:solidFill>
          </a:ln>
        </p:spPr>
        <p:txBody>
          <a:bodyPr wrap="square" lIns="91440" tIns="45720" rIns="91440" bIns="45720" anchor="t">
            <a:spAutoFit/>
          </a:bodyPr>
          <a:lstStyle/>
          <a:p>
            <a:pPr marL="0" lvl="1"/>
            <a:r>
              <a:rPr lang="en-GB" sz="1100" b="1" dirty="0"/>
              <a:t>Summary </a:t>
            </a:r>
            <a:r>
              <a:rPr lang="en-GB" sz="1100" i="1" dirty="0"/>
              <a:t>(In your own words...)</a:t>
            </a:r>
            <a:endParaRPr lang="en-GB" sz="1100" b="1" i="1" dirty="0"/>
          </a:p>
          <a:p>
            <a:pPr marL="0" lvl="1">
              <a:lnSpc>
                <a:spcPct val="200000"/>
              </a:lnSpc>
            </a:pPr>
            <a:r>
              <a:rPr lang="en-GB" sz="1100" b="1" i="1" dirty="0"/>
              <a:t>.................................................................................................................................................................................................................................................................................................................................................................................................................................................................................................................................................................................................................................................................................................................................................................................................................</a:t>
            </a:r>
          </a:p>
        </p:txBody>
      </p:sp>
      <p:sp>
        <p:nvSpPr>
          <p:cNvPr id="7" name="Rectangle 6">
            <a:extLst>
              <a:ext uri="{FF2B5EF4-FFF2-40B4-BE49-F238E27FC236}">
                <a16:creationId xmlns:a16="http://schemas.microsoft.com/office/drawing/2014/main" id="{9B48535C-9194-4D96-AF07-CC8BA2890E16}"/>
              </a:ext>
            </a:extLst>
          </p:cNvPr>
          <p:cNvSpPr/>
          <p:nvPr/>
        </p:nvSpPr>
        <p:spPr>
          <a:xfrm>
            <a:off x="265770" y="197202"/>
            <a:ext cx="6326460" cy="4772717"/>
          </a:xfrm>
          <a:prstGeom prst="rect">
            <a:avLst/>
          </a:prstGeom>
        </p:spPr>
        <p:txBody>
          <a:bodyPr wrap="square">
            <a:spAutoFit/>
          </a:bodyPr>
          <a:lstStyle/>
          <a:p>
            <a:pPr lvl="0">
              <a:lnSpc>
                <a:spcPct val="150000"/>
              </a:lnSpc>
            </a:pPr>
            <a:r>
              <a:rPr lang="en-GB" sz="1200" dirty="0">
                <a:solidFill>
                  <a:prstClr val="black"/>
                </a:solidFill>
              </a:rPr>
              <a:t>4. YELLING LIKE GRAVEL-THROATED ENGLISHMEN</a:t>
            </a:r>
          </a:p>
          <a:p>
            <a:pPr lvl="0">
              <a:lnSpc>
                <a:spcPct val="150000"/>
              </a:lnSpc>
            </a:pPr>
            <a:endParaRPr lang="en-GB" sz="1200" dirty="0">
              <a:solidFill>
                <a:prstClr val="black"/>
              </a:solidFill>
            </a:endParaRPr>
          </a:p>
          <a:p>
            <a:pPr lvl="0">
              <a:lnSpc>
                <a:spcPct val="150000"/>
              </a:lnSpc>
            </a:pPr>
            <a:r>
              <a:rPr lang="en-GB" sz="1200" dirty="0">
                <a:solidFill>
                  <a:prstClr val="black"/>
                </a:solidFill>
              </a:rPr>
              <a:t>In the golden age of piracy, British, French, German, and even Jewish buccaneers terrorized the oceans. So—with apologies to a certain holiday—the belief that they all spoke with a uniform “pirate dialect” is beyond ridiculous.</a:t>
            </a:r>
          </a:p>
          <a:p>
            <a:pPr lvl="0">
              <a:lnSpc>
                <a:spcPct val="150000"/>
              </a:lnSpc>
            </a:pPr>
            <a:endParaRPr lang="en-GB" sz="1200" dirty="0">
              <a:solidFill>
                <a:prstClr val="black"/>
              </a:solidFill>
            </a:endParaRPr>
          </a:p>
          <a:p>
            <a:pPr lvl="0">
              <a:lnSpc>
                <a:spcPct val="150000"/>
              </a:lnSpc>
            </a:pPr>
            <a:r>
              <a:rPr lang="en-GB" sz="1200" dirty="0">
                <a:solidFill>
                  <a:prstClr val="black"/>
                </a:solidFill>
              </a:rPr>
              <a:t>Treasure Island again deserves the blame here, but this time, we’re talking about Disney’s 1950 movie adaptation. Actor Robert Newton didn’t just give an inspired performance as Long John Silver—he fundamentally changed the way people think about pirates. Over 96 minutes, the man hollers and growls through an overblown West Country English accent. As linguist Molly Babel told the Vancouver Sun, “Speakers of [this] dialect tend to emphasize their r’s… They tend to replace ‘is’ and ‘are’ with ‘be,’ and indeed, use the word ‘</a:t>
            </a:r>
            <a:r>
              <a:rPr lang="en-GB" sz="1200" dirty="0" err="1">
                <a:solidFill>
                  <a:prstClr val="black"/>
                </a:solidFill>
              </a:rPr>
              <a:t>arrr</a:t>
            </a:r>
            <a:r>
              <a:rPr lang="en-GB" sz="1200" dirty="0">
                <a:solidFill>
                  <a:prstClr val="black"/>
                </a:solidFill>
              </a:rPr>
              <a:t>’ in place of ‘yes.’”</a:t>
            </a:r>
          </a:p>
          <a:p>
            <a:pPr lvl="0">
              <a:lnSpc>
                <a:spcPct val="150000"/>
              </a:lnSpc>
            </a:pPr>
            <a:endParaRPr lang="en-GB" sz="1200" dirty="0">
              <a:solidFill>
                <a:prstClr val="black"/>
              </a:solidFill>
            </a:endParaRPr>
          </a:p>
          <a:p>
            <a:pPr lvl="0">
              <a:lnSpc>
                <a:spcPct val="150000"/>
              </a:lnSpc>
            </a:pPr>
            <a:r>
              <a:rPr lang="en-GB" sz="1200" dirty="0">
                <a:solidFill>
                  <a:prstClr val="black"/>
                </a:solidFill>
              </a:rPr>
              <a:t>Newton was subsequently typecast in 1952’s Blackbeard the Pirate and 1954’s Long John Silver. Both performances came with a reprise of his harsh piratical voice, elevating it into a full-blown stereotype that’s still thriving today. If ye be celebrating Talk Like a Pirate day this year, raise </a:t>
            </a:r>
            <a:r>
              <a:rPr lang="en-GB" sz="1200" dirty="0" err="1">
                <a:solidFill>
                  <a:prstClr val="black"/>
                </a:solidFill>
              </a:rPr>
              <a:t>yer</a:t>
            </a:r>
            <a:r>
              <a:rPr lang="en-GB" sz="1200" dirty="0">
                <a:solidFill>
                  <a:prstClr val="black"/>
                </a:solidFill>
              </a:rPr>
              <a:t> glass in his honour.</a:t>
            </a:r>
          </a:p>
        </p:txBody>
      </p:sp>
      <p:sp>
        <p:nvSpPr>
          <p:cNvPr id="8" name="Rectangle 7">
            <a:extLst>
              <a:ext uri="{FF2B5EF4-FFF2-40B4-BE49-F238E27FC236}">
                <a16:creationId xmlns:a16="http://schemas.microsoft.com/office/drawing/2014/main" id="{A18EE3A3-D6F5-489E-A5B2-E7E42C343273}"/>
              </a:ext>
            </a:extLst>
          </p:cNvPr>
          <p:cNvSpPr/>
          <p:nvPr/>
        </p:nvSpPr>
        <p:spPr>
          <a:xfrm>
            <a:off x="332656" y="7174554"/>
            <a:ext cx="6192688" cy="1906997"/>
          </a:xfrm>
          <a:prstGeom prst="rect">
            <a:avLst/>
          </a:prstGeom>
          <a:ln w="28575">
            <a:solidFill>
              <a:schemeClr val="tx1"/>
            </a:solidFill>
          </a:ln>
        </p:spPr>
        <p:txBody>
          <a:bodyPr wrap="square" lIns="91440" tIns="45720" rIns="91440" bIns="45720" anchor="t">
            <a:spAutoFit/>
          </a:bodyPr>
          <a:lstStyle/>
          <a:p>
            <a:pPr marL="0" lvl="1"/>
            <a:r>
              <a:rPr lang="en-GB" sz="1100" b="1" dirty="0"/>
              <a:t>Why do you think </a:t>
            </a:r>
            <a:r>
              <a:rPr lang="en-GB" sz="1100" b="1" i="1" dirty="0"/>
              <a:t>Treasure Island </a:t>
            </a:r>
            <a:r>
              <a:rPr lang="en-GB" sz="1100" b="1" dirty="0"/>
              <a:t>has had such an impact on pirate stereotypes?</a:t>
            </a:r>
            <a:endParaRPr lang="en-GB" sz="1100" b="1" i="1" dirty="0"/>
          </a:p>
          <a:p>
            <a:pPr marL="0" lvl="1">
              <a:lnSpc>
                <a:spcPct val="200000"/>
              </a:lnSpc>
            </a:pPr>
            <a:r>
              <a:rPr lang="en-GB" sz="1100" b="1" i="1" dirty="0"/>
              <a:t>.................................................................................................................................................................................................................................................................................................................................................................................................................................................................................................................................................................................................................................................................................................................................................................................................................</a:t>
            </a:r>
          </a:p>
        </p:txBody>
      </p:sp>
    </p:spTree>
    <p:extLst>
      <p:ext uri="{BB962C8B-B14F-4D97-AF65-F5344CB8AC3E}">
        <p14:creationId xmlns:p14="http://schemas.microsoft.com/office/powerpoint/2010/main" val="318774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6</a:t>
            </a:fld>
            <a:endParaRPr lang="en-GB"/>
          </a:p>
        </p:txBody>
      </p:sp>
      <p:sp>
        <p:nvSpPr>
          <p:cNvPr id="2" name="Rectangle 1">
            <a:extLst>
              <a:ext uri="{FF2B5EF4-FFF2-40B4-BE49-F238E27FC236}">
                <a16:creationId xmlns:a16="http://schemas.microsoft.com/office/drawing/2014/main" id="{34CF6E4E-6175-45EA-BCF1-A0DEF91FD71F}"/>
              </a:ext>
            </a:extLst>
          </p:cNvPr>
          <p:cNvSpPr/>
          <p:nvPr/>
        </p:nvSpPr>
        <p:spPr>
          <a:xfrm>
            <a:off x="265770" y="197202"/>
            <a:ext cx="6326460" cy="9207264"/>
          </a:xfrm>
          <a:prstGeom prst="rect">
            <a:avLst/>
          </a:prstGeom>
        </p:spPr>
        <p:txBody>
          <a:bodyPr wrap="square">
            <a:spAutoFit/>
          </a:bodyPr>
          <a:lstStyle/>
          <a:p>
            <a:pPr marL="6350" marR="206375" indent="-6350">
              <a:lnSpc>
                <a:spcPct val="150000"/>
              </a:lnSpc>
              <a:spcAft>
                <a:spcPts val="1260"/>
              </a:spcAft>
              <a:tabLst>
                <a:tab pos="3129280" algn="ctr"/>
                <a:tab pos="4644390" algn="ctr"/>
                <a:tab pos="5101590" algn="ctr"/>
                <a:tab pos="5873750" algn="ctr"/>
              </a:tabLst>
            </a:pPr>
            <a:r>
              <a:rPr lang="en-GB" sz="1200" dirty="0">
                <a:solidFill>
                  <a:srgbClr val="000000"/>
                </a:solidFill>
                <a:latin typeface="Calibri" panose="020F0502020204030204" pitchFamily="34" charset="0"/>
                <a:ea typeface="Calibri" panose="020F0502020204030204" pitchFamily="34" charset="0"/>
              </a:rPr>
              <a:t>now,” Jasmine continued. Their lockers were right next to each other, luckily, because Jasmine, unlike TJ, turned her lock with an intense concentration, glaring at it as if the combination could up and change at any second, or as if her fingers might stop working at any moment. And if for some strange reason either of those things happened, at least she knew TK was right there to help.</a:t>
            </a:r>
          </a:p>
          <a:p>
            <a:pPr marL="6350" marR="206375" indent="-6350">
              <a:lnSpc>
                <a:spcPct val="150000"/>
              </a:lnSpc>
              <a:spcAft>
                <a:spcPts val="1260"/>
              </a:spcAft>
              <a:tabLst>
                <a:tab pos="3129280" algn="ctr"/>
                <a:tab pos="4644390" algn="ctr"/>
                <a:tab pos="5101590" algn="ctr"/>
                <a:tab pos="5873750" algn="ctr"/>
              </a:tabLst>
            </a:pPr>
            <a:r>
              <a:rPr lang="en-GB" sz="1200" dirty="0">
                <a:solidFill>
                  <a:srgbClr val="000000"/>
                </a:solidFill>
                <a:latin typeface="Calibri" panose="020F0502020204030204" pitchFamily="34" charset="0"/>
                <a:ea typeface="Calibri" panose="020F0502020204030204" pitchFamily="34" charset="0"/>
              </a:rPr>
              <a:t>TJ shrugged, tossing his science book onto the floor of the metal closet, the smell of feet wafting up from it like a cloud of dust, unsettled. And unsettling. The floor of his locker was littered with empty snack bags that Jasmine had slid through the door vent between classes over the last two days. Trash… yes. But Jasmine and TJ called them “friendship flags.” The litter of love. </a:t>
            </a:r>
          </a:p>
          <a:p>
            <a:pPr marL="6350" marR="206375" indent="-6350">
              <a:lnSpc>
                <a:spcPct val="150000"/>
              </a:lnSpc>
              <a:spcAft>
                <a:spcPts val="1260"/>
              </a:spcAft>
              <a:tabLst>
                <a:tab pos="3129280" algn="ctr"/>
                <a:tab pos="4644390" algn="ctr"/>
                <a:tab pos="5101590" algn="ctr"/>
                <a:tab pos="5873750" algn="ctr"/>
              </a:tabLst>
            </a:pPr>
            <a:r>
              <a:rPr lang="en-GB" sz="1200" dirty="0">
                <a:solidFill>
                  <a:srgbClr val="000000"/>
                </a:solidFill>
                <a:latin typeface="Calibri" panose="020F0502020204030204" pitchFamily="34" charset="0"/>
                <a:ea typeface="Calibri" panose="020F0502020204030204" pitchFamily="34" charset="0"/>
              </a:rPr>
              <a:t>And because Jasmine had been gone for a while, they were basically notes that said </a:t>
            </a:r>
            <a:r>
              <a:rPr lang="en-GB" sz="1200" i="1" dirty="0">
                <a:solidFill>
                  <a:srgbClr val="000000"/>
                </a:solidFill>
                <a:latin typeface="Calibri" panose="020F0502020204030204" pitchFamily="34" charset="0"/>
                <a:ea typeface="Calibri" panose="020F0502020204030204" pitchFamily="34" charset="0"/>
              </a:rPr>
              <a:t>I’ve missed you. </a:t>
            </a:r>
            <a:r>
              <a:rPr lang="en-GB" sz="1200" dirty="0">
                <a:solidFill>
                  <a:srgbClr val="000000"/>
                </a:solidFill>
                <a:latin typeface="Calibri" panose="020F0502020204030204" pitchFamily="34" charset="0"/>
                <a:ea typeface="Calibri" panose="020F0502020204030204" pitchFamily="34" charset="0"/>
              </a:rPr>
              <a:t>In Cheeto dust. Then, finally, with the hardened snot like tony stones rolled in front of the entrances of his nose, TJ turned the bottom of his shirt up and mopped it. A streak of slime smeared across his lip as he swiped and pinched and dug just enough for it to count as a dig, but not enough for it to count as </a:t>
            </a:r>
            <a:r>
              <a:rPr lang="en-GB" sz="1200" i="1" dirty="0">
                <a:solidFill>
                  <a:srgbClr val="000000"/>
                </a:solidFill>
                <a:latin typeface="Calibri" panose="020F0502020204030204" pitchFamily="34" charset="0"/>
                <a:ea typeface="Calibri" panose="020F0502020204030204" pitchFamily="34" charset="0"/>
              </a:rPr>
              <a:t>digging’. </a:t>
            </a:r>
            <a:endParaRPr lang="en-GB" sz="1200" dirty="0">
              <a:solidFill>
                <a:srgbClr val="000000"/>
              </a:solidFill>
              <a:latin typeface="Calibri" panose="020F0502020204030204" pitchFamily="34" charset="0"/>
              <a:ea typeface="Calibri" panose="020F0502020204030204" pitchFamily="34" charset="0"/>
            </a:endParaRPr>
          </a:p>
          <a:p>
            <a:pPr marL="6350" marR="206375" indent="-6350">
              <a:lnSpc>
                <a:spcPct val="150000"/>
              </a:lnSpc>
              <a:spcAft>
                <a:spcPts val="1260"/>
              </a:spcAft>
              <a:tabLst>
                <a:tab pos="3129280" algn="ctr"/>
                <a:tab pos="4644390" algn="ctr"/>
                <a:tab pos="5101590" algn="ctr"/>
                <a:tab pos="5873750" algn="ctr"/>
              </a:tabLst>
            </a:pPr>
            <a:r>
              <a:rPr lang="en-GB" sz="1200" dirty="0">
                <a:solidFill>
                  <a:srgbClr val="000000"/>
                </a:solidFill>
                <a:latin typeface="Calibri" panose="020F0502020204030204" pitchFamily="34" charset="0"/>
                <a:ea typeface="Calibri" panose="020F0502020204030204" pitchFamily="34" charset="0"/>
              </a:rPr>
              <a:t>TJ tilted his face upward so Jasmine could get a clear line of sight into his nostrils. “</a:t>
            </a:r>
            <a:r>
              <a:rPr lang="en-GB" sz="1200" i="1" dirty="0">
                <a:solidFill>
                  <a:srgbClr val="000000"/>
                </a:solidFill>
                <a:latin typeface="Calibri" panose="020F0502020204030204" pitchFamily="34" charset="0"/>
                <a:ea typeface="Calibri" panose="020F0502020204030204" pitchFamily="34" charset="0"/>
              </a:rPr>
              <a:t>Better?” </a:t>
            </a:r>
            <a:r>
              <a:rPr lang="en-GB" sz="1200" dirty="0">
                <a:solidFill>
                  <a:srgbClr val="000000"/>
                </a:solidFill>
                <a:latin typeface="Calibri" panose="020F0502020204030204" pitchFamily="34" charset="0"/>
                <a:ea typeface="Calibri" panose="020F0502020204030204" pitchFamily="34" charset="0"/>
              </a:rPr>
              <a:t>he asked, half sincere, half hoping there was one more booger left and that it was somehow making a mean face at Jasmine.</a:t>
            </a:r>
          </a:p>
          <a:p>
            <a:pPr marL="6350" marR="206375" indent="-6350">
              <a:lnSpc>
                <a:spcPct val="150000"/>
              </a:lnSpc>
              <a:spcAft>
                <a:spcPts val="1260"/>
              </a:spcAft>
              <a:tabLst>
                <a:tab pos="3129280" algn="ctr"/>
                <a:tab pos="4644390" algn="ctr"/>
                <a:tab pos="5101590" algn="ctr"/>
                <a:tab pos="5873750" algn="ctr"/>
              </a:tabLst>
            </a:pPr>
            <a:r>
              <a:rPr lang="en-GB" sz="1200" dirty="0">
                <a:solidFill>
                  <a:srgbClr val="000000"/>
                </a:solidFill>
                <a:latin typeface="Calibri" panose="020F0502020204030204" pitchFamily="34" charset="0"/>
                <a:ea typeface="Calibri" panose="020F0502020204030204" pitchFamily="34" charset="0"/>
              </a:rPr>
              <a:t>Jasmine stared into TJ’s nose like she was peering through a brown microscope of flesh, and she did this totally unfazed by the fact that TJ had just used his t-shirt – the one he was wearing – as a tissue. And why </a:t>
            </a:r>
            <a:r>
              <a:rPr lang="en-GB" sz="1200" i="1" dirty="0">
                <a:solidFill>
                  <a:srgbClr val="000000"/>
                </a:solidFill>
                <a:latin typeface="Calibri" panose="020F0502020204030204" pitchFamily="34" charset="0"/>
                <a:ea typeface="Calibri" panose="020F0502020204030204" pitchFamily="34" charset="0"/>
              </a:rPr>
              <a:t>would </a:t>
            </a:r>
            <a:r>
              <a:rPr lang="en-GB" sz="1200" dirty="0">
                <a:solidFill>
                  <a:srgbClr val="000000"/>
                </a:solidFill>
                <a:latin typeface="Calibri" panose="020F0502020204030204" pitchFamily="34" charset="0"/>
                <a:ea typeface="Calibri" panose="020F0502020204030204" pitchFamily="34" charset="0"/>
              </a:rPr>
              <a:t>she be bothered? Not that it wasn’t disgusting (it was), but she’d known him a long time. Had seen him do thigs that made boogers on the bottom of a t-shirt seem like nothing more than added decoration. Booger bedazzle. A little flavour for his fashion. Had seen him use his fingers to pick gum off the bottom of his sneakers (and hers), and of course nothing could ever beat the time he clapped a mosquito dead right when it has bitten him, then licked the fly slime off his arm. That one Jasmine has dared him to do, Paid him a dollar for it. Worth it, for both of them. </a:t>
            </a:r>
          </a:p>
          <a:p>
            <a:pPr marL="6350" marR="206375" indent="-6350">
              <a:lnSpc>
                <a:spcPct val="150000"/>
              </a:lnSpc>
              <a:spcAft>
                <a:spcPts val="1260"/>
              </a:spcAft>
              <a:tabLst>
                <a:tab pos="3129280" algn="ctr"/>
                <a:tab pos="4644390" algn="ctr"/>
                <a:tab pos="5101590" algn="ctr"/>
                <a:tab pos="5873750" algn="ctr"/>
              </a:tabLst>
            </a:pPr>
            <a:r>
              <a:rPr lang="en-GB" sz="1200" dirty="0">
                <a:solidFill>
                  <a:srgbClr val="000000"/>
                </a:solidFill>
                <a:latin typeface="Calibri" panose="020F0502020204030204" pitchFamily="34" charset="0"/>
                <a:ea typeface="Calibri" panose="020F0502020204030204" pitchFamily="34" charset="0"/>
              </a:rPr>
              <a:t>“</a:t>
            </a:r>
            <a:r>
              <a:rPr lang="en-GB" sz="1200" dirty="0" err="1">
                <a:solidFill>
                  <a:srgbClr val="000000"/>
                </a:solidFill>
                <a:latin typeface="Calibri" panose="020F0502020204030204" pitchFamily="34" charset="0"/>
                <a:ea typeface="Calibri" panose="020F0502020204030204" pitchFamily="34" charset="0"/>
              </a:rPr>
              <a:t>Y’know</a:t>
            </a:r>
            <a:r>
              <a:rPr lang="en-GB" sz="1200" dirty="0">
                <a:solidFill>
                  <a:srgbClr val="000000"/>
                </a:solidFill>
                <a:latin typeface="Calibri" panose="020F0502020204030204" pitchFamily="34" charset="0"/>
                <a:ea typeface="Calibri" panose="020F0502020204030204" pitchFamily="34" charset="0"/>
              </a:rPr>
              <a:t>, I can see straight through to your brain,” Jasmine said, pretending to still be examining. “And it turns out, there's a whole lot of it missing.” She plucked TJ’s nose. “</a:t>
            </a:r>
            <a:r>
              <a:rPr lang="en-GB" sz="1200" dirty="0" err="1">
                <a:solidFill>
                  <a:srgbClr val="000000"/>
                </a:solidFill>
                <a:latin typeface="Calibri" panose="020F0502020204030204" pitchFamily="34" charset="0"/>
                <a:ea typeface="Calibri" panose="020F0502020204030204" pitchFamily="34" charset="0"/>
              </a:rPr>
              <a:t>Sike</a:t>
            </a:r>
            <a:r>
              <a:rPr lang="en-GB" sz="1200" dirty="0">
                <a:solidFill>
                  <a:srgbClr val="000000"/>
                </a:solidFill>
                <a:latin typeface="Calibri" panose="020F0502020204030204" pitchFamily="34" charset="0"/>
                <a:ea typeface="Calibri" panose="020F0502020204030204" pitchFamily="34" charset="0"/>
              </a:rPr>
              <a:t>, </a:t>
            </a:r>
            <a:r>
              <a:rPr lang="en-GB" sz="1200" dirty="0" err="1">
                <a:solidFill>
                  <a:srgbClr val="000000"/>
                </a:solidFill>
                <a:latin typeface="Calibri" panose="020F0502020204030204" pitchFamily="34" charset="0"/>
                <a:ea typeface="Calibri" panose="020F0502020204030204" pitchFamily="34" charset="0"/>
              </a:rPr>
              <a:t>sike</a:t>
            </a:r>
            <a:r>
              <a:rPr lang="en-GB" sz="1200" dirty="0">
                <a:solidFill>
                  <a:srgbClr val="000000"/>
                </a:solidFill>
                <a:latin typeface="Calibri" panose="020F0502020204030204" pitchFamily="34" charset="0"/>
                <a:ea typeface="Calibri" panose="020F0502020204030204" pitchFamily="34" charset="0"/>
              </a:rPr>
              <a:t>, </a:t>
            </a:r>
            <a:r>
              <a:rPr lang="en-GB" sz="1200" dirty="0" err="1">
                <a:solidFill>
                  <a:srgbClr val="000000"/>
                </a:solidFill>
                <a:latin typeface="Calibri" panose="020F0502020204030204" pitchFamily="34" charset="0"/>
                <a:ea typeface="Calibri" panose="020F0502020204030204" pitchFamily="34" charset="0"/>
              </a:rPr>
              <a:t>sike</a:t>
            </a:r>
            <a:r>
              <a:rPr lang="en-GB" sz="1200" dirty="0">
                <a:solidFill>
                  <a:srgbClr val="000000"/>
                </a:solidFill>
                <a:latin typeface="Calibri" panose="020F0502020204030204" pitchFamily="34" charset="0"/>
                <a:ea typeface="Calibri" panose="020F0502020204030204" pitchFamily="34" charset="0"/>
              </a:rPr>
              <a:t>, </a:t>
            </a:r>
            <a:r>
              <a:rPr lang="en-GB" sz="1200" dirty="0" err="1">
                <a:solidFill>
                  <a:srgbClr val="000000"/>
                </a:solidFill>
                <a:latin typeface="Calibri" panose="020F0502020204030204" pitchFamily="34" charset="0"/>
                <a:ea typeface="Calibri" panose="020F0502020204030204" pitchFamily="34" charset="0"/>
              </a:rPr>
              <a:t>sike</a:t>
            </a:r>
            <a:r>
              <a:rPr lang="en-GB" sz="1200" dirty="0">
                <a:solidFill>
                  <a:srgbClr val="000000"/>
                </a:solidFill>
                <a:latin typeface="Calibri" panose="020F0502020204030204" pitchFamily="34" charset="0"/>
                <a:ea typeface="Calibri" panose="020F0502020204030204" pitchFamily="34" charset="0"/>
              </a:rPr>
              <a:t>. Nah, you good. I </a:t>
            </a:r>
            <a:r>
              <a:rPr lang="en-GB" sz="1200" i="1" dirty="0">
                <a:solidFill>
                  <a:srgbClr val="000000"/>
                </a:solidFill>
                <a:latin typeface="Calibri" panose="020F0502020204030204" pitchFamily="34" charset="0"/>
                <a:ea typeface="Calibri" panose="020F0502020204030204" pitchFamily="34" charset="0"/>
              </a:rPr>
              <a:t>guess</a:t>
            </a:r>
            <a:r>
              <a:rPr lang="en-GB" sz="1200" dirty="0">
                <a:solidFill>
                  <a:srgbClr val="000000"/>
                </a:solidFill>
                <a:latin typeface="Calibri" panose="020F0502020204030204" pitchFamily="34" charset="0"/>
                <a:ea typeface="Calibri" panose="020F0502020204030204" pitchFamily="34" charset="0"/>
              </a:rPr>
              <a:t> I can be seen with you now.”</a:t>
            </a:r>
          </a:p>
        </p:txBody>
      </p:sp>
    </p:spTree>
    <p:extLst>
      <p:ext uri="{BB962C8B-B14F-4D97-AF65-F5344CB8AC3E}">
        <p14:creationId xmlns:p14="http://schemas.microsoft.com/office/powerpoint/2010/main" val="116219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7</a:t>
            </a:fld>
            <a:endParaRPr lang="en-GB"/>
          </a:p>
        </p:txBody>
      </p:sp>
      <p:sp>
        <p:nvSpPr>
          <p:cNvPr id="3" name="Rectangle 2">
            <a:extLst>
              <a:ext uri="{FF2B5EF4-FFF2-40B4-BE49-F238E27FC236}">
                <a16:creationId xmlns:a16="http://schemas.microsoft.com/office/drawing/2014/main" id="{85557A1C-79FB-46DE-8B3E-AB3CAC9C7291}"/>
              </a:ext>
            </a:extLst>
          </p:cNvPr>
          <p:cNvSpPr/>
          <p:nvPr/>
        </p:nvSpPr>
        <p:spPr>
          <a:xfrm>
            <a:off x="358851" y="216709"/>
            <a:ext cx="6047803" cy="2279727"/>
          </a:xfrm>
          <a:prstGeom prst="rect">
            <a:avLst/>
          </a:prstGeom>
        </p:spPr>
        <p:txBody>
          <a:bodyPr wrap="square">
            <a:spAutoFit/>
          </a:bodyPr>
          <a:lstStyle/>
          <a:p>
            <a:pPr>
              <a:lnSpc>
                <a:spcPct val="150000"/>
              </a:lnSpc>
            </a:pPr>
            <a:r>
              <a:rPr lang="en-GB" sz="1200" dirty="0"/>
              <a:t>“Whatever.” Locker slam. “I mean, we all boogers anyway.”</a:t>
            </a:r>
          </a:p>
          <a:p>
            <a:pPr>
              <a:lnSpc>
                <a:spcPct val="150000"/>
              </a:lnSpc>
            </a:pPr>
            <a:endParaRPr lang="en-GB" sz="1200" dirty="0"/>
          </a:p>
          <a:p>
            <a:pPr>
              <a:lnSpc>
                <a:spcPct val="150000"/>
              </a:lnSpc>
            </a:pPr>
            <a:r>
              <a:rPr lang="en-GB" sz="1200" dirty="0"/>
              <a:t>“</a:t>
            </a:r>
            <a:r>
              <a:rPr lang="en-GB" sz="1200" i="1" dirty="0"/>
              <a:t>You </a:t>
            </a:r>
            <a:r>
              <a:rPr lang="en-GB" sz="1200" dirty="0"/>
              <a:t>might be a booger.” Locker slam. “But me, I ain’t no booger.”</a:t>
            </a:r>
          </a:p>
          <a:p>
            <a:pPr>
              <a:lnSpc>
                <a:spcPct val="150000"/>
              </a:lnSpc>
            </a:pPr>
            <a:endParaRPr lang="en-GB" sz="1200" dirty="0"/>
          </a:p>
          <a:p>
            <a:pPr>
              <a:lnSpc>
                <a:spcPct val="150000"/>
              </a:lnSpc>
            </a:pPr>
            <a:r>
              <a:rPr lang="en-GB" sz="1200" dirty="0"/>
              <a:t>“That’s what you think,” TJ went on as they swapped backpacks. His was light. Jasmine’s was packed with every class’ textbook and all the world’s notebooks. Make up work. She could’ve carried it herself , but TJ was concerned about her back, about her muscles because she was still recovering from the attack.</a:t>
            </a:r>
          </a:p>
        </p:txBody>
      </p:sp>
      <p:pic>
        <p:nvPicPr>
          <p:cNvPr id="5" name="Picture 2" descr="Look Both Ways: A Tale Told in Ten Blocks : Reynolds, Jason, Nabaum,  Alexander: Amazon.co.uk: Books">
            <a:extLst>
              <a:ext uri="{FF2B5EF4-FFF2-40B4-BE49-F238E27FC236}">
                <a16:creationId xmlns:a16="http://schemas.microsoft.com/office/drawing/2014/main" id="{F316FD3D-F230-4A89-B126-2874C7810C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3775" y="2720752"/>
            <a:ext cx="2337953" cy="35128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993EDAD-9D27-49BC-87F0-903AE15A8AB7}"/>
              </a:ext>
            </a:extLst>
          </p:cNvPr>
          <p:cNvSpPr/>
          <p:nvPr/>
        </p:nvSpPr>
        <p:spPr>
          <a:xfrm>
            <a:off x="286407" y="6463464"/>
            <a:ext cx="6192688" cy="1906997"/>
          </a:xfrm>
          <a:prstGeom prst="rect">
            <a:avLst/>
          </a:prstGeom>
          <a:ln w="28575">
            <a:solidFill>
              <a:schemeClr val="tx1"/>
            </a:solidFill>
          </a:ln>
        </p:spPr>
        <p:txBody>
          <a:bodyPr wrap="square" lIns="91440" tIns="45720" rIns="91440" bIns="45720" anchor="t">
            <a:spAutoFit/>
          </a:bodyPr>
          <a:lstStyle/>
          <a:p>
            <a:pPr marL="0" lvl="1"/>
            <a:r>
              <a:rPr lang="en-GB" sz="1100" b="1" dirty="0"/>
              <a:t>Summary </a:t>
            </a:r>
            <a:r>
              <a:rPr lang="en-GB" sz="1100" i="1" dirty="0"/>
              <a:t>(In your own words...)</a:t>
            </a:r>
            <a:endParaRPr lang="en-GB" sz="1100" b="1" i="1" dirty="0"/>
          </a:p>
          <a:p>
            <a:pPr marL="0" lvl="1">
              <a:lnSpc>
                <a:spcPct val="200000"/>
              </a:lnSpc>
            </a:pPr>
            <a:r>
              <a:rPr lang="en-GB" sz="1100" b="1" i="1" dirty="0"/>
              <a:t>.................................................................................................................................................................................................................................................................................................................................................................................................................................................................................................................................................................................................................................................................................................................................................................................................................</a:t>
            </a:r>
          </a:p>
        </p:txBody>
      </p:sp>
      <p:sp>
        <p:nvSpPr>
          <p:cNvPr id="7" name="Rectangle 6">
            <a:extLst>
              <a:ext uri="{FF2B5EF4-FFF2-40B4-BE49-F238E27FC236}">
                <a16:creationId xmlns:a16="http://schemas.microsoft.com/office/drawing/2014/main" id="{879C0EBE-BB23-4B76-B98B-016CEC1C1B60}"/>
              </a:ext>
            </a:extLst>
          </p:cNvPr>
          <p:cNvSpPr/>
          <p:nvPr/>
        </p:nvSpPr>
        <p:spPr>
          <a:xfrm>
            <a:off x="336897" y="8416673"/>
            <a:ext cx="6178203" cy="1028423"/>
          </a:xfrm>
          <a:prstGeom prst="rect">
            <a:avLst/>
          </a:prstGeom>
        </p:spPr>
        <p:txBody>
          <a:bodyPr wrap="square">
            <a:spAutoFit/>
          </a:bodyPr>
          <a:lstStyle/>
          <a:p>
            <a:pPr>
              <a:lnSpc>
                <a:spcPct val="150000"/>
              </a:lnSpc>
            </a:pPr>
            <a:r>
              <a:rPr lang="en-GB" sz="1400" b="1" dirty="0"/>
              <a:t>DISCUSS: How does the writer created amazing dimensional characters?</a:t>
            </a:r>
          </a:p>
          <a:p>
            <a:pPr>
              <a:lnSpc>
                <a:spcPct val="150000"/>
              </a:lnSpc>
            </a:pPr>
            <a:r>
              <a:rPr lang="en-GB" sz="1400" b="1" dirty="0"/>
              <a:t>DISCUSS: Why do you think that the writer introduced Jasmine’s character before hinting at her accident?</a:t>
            </a:r>
            <a:endParaRPr lang="en-GB" sz="1400" dirty="0"/>
          </a:p>
        </p:txBody>
      </p:sp>
    </p:spTree>
    <p:extLst>
      <p:ext uri="{BB962C8B-B14F-4D97-AF65-F5344CB8AC3E}">
        <p14:creationId xmlns:p14="http://schemas.microsoft.com/office/powerpoint/2010/main" val="562019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10EBAA-92EB-4343-B6D5-25298559C073}" type="slidenum">
              <a:rPr lang="en-GB" smtClean="0"/>
              <a:pPr/>
              <a:t>8</a:t>
            </a:fld>
            <a:endParaRPr lang="en-GB"/>
          </a:p>
        </p:txBody>
      </p:sp>
      <p:sp>
        <p:nvSpPr>
          <p:cNvPr id="5" name="Title 4">
            <a:extLst>
              <a:ext uri="{FF2B5EF4-FFF2-40B4-BE49-F238E27FC236}">
                <a16:creationId xmlns:a16="http://schemas.microsoft.com/office/drawing/2014/main" id="{654142CF-E65C-4459-B5D6-2A9954534DAF}"/>
              </a:ext>
            </a:extLst>
          </p:cNvPr>
          <p:cNvSpPr txBox="1">
            <a:spLocks/>
          </p:cNvSpPr>
          <p:nvPr/>
        </p:nvSpPr>
        <p:spPr>
          <a:xfrm>
            <a:off x="388268" y="6293776"/>
            <a:ext cx="6178202" cy="2709508"/>
          </a:xfrm>
          <a:prstGeom prst="rect">
            <a:avLst/>
          </a:prstGeom>
          <a:ln w="28575">
            <a:solidFill>
              <a:schemeClr val="tx1"/>
            </a:solidFill>
          </a:ln>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b="1" i="0" u="none" strike="noStrike" kern="1200" cap="none" spc="0" normalizeH="0" baseline="0" noProof="0" dirty="0">
                <a:ln>
                  <a:noFill/>
                </a:ln>
                <a:solidFill>
                  <a:schemeClr val="tx1"/>
                </a:solidFill>
                <a:effectLst/>
                <a:uLnTx/>
                <a:uFillTx/>
                <a:latin typeface="+mj-lt"/>
                <a:ea typeface="+mj-ea"/>
                <a:cs typeface="+mj-cs"/>
              </a:rPr>
              <a:t>Create</a:t>
            </a:r>
            <a:r>
              <a:rPr kumimoji="0" lang="en-GB" b="1" i="0" u="none" strike="noStrike" kern="1200" cap="none" spc="0" normalizeH="0" noProof="0" dirty="0">
                <a:ln>
                  <a:noFill/>
                </a:ln>
                <a:solidFill>
                  <a:schemeClr val="tx1"/>
                </a:solidFill>
                <a:effectLst/>
                <a:uLnTx/>
                <a:uFillTx/>
                <a:latin typeface="+mj-lt"/>
                <a:ea typeface="+mj-ea"/>
                <a:cs typeface="+mj-cs"/>
              </a:rPr>
              <a:t> a word web:</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600" i="0" u="none" strike="noStrike" kern="1200" cap="none" spc="0" normalizeH="0" baseline="0" noProof="0" dirty="0">
                <a:ln>
                  <a:noFill/>
                </a:ln>
                <a:solidFill>
                  <a:schemeClr val="tx1"/>
                </a:solidFill>
                <a:effectLst/>
                <a:uLnTx/>
                <a:uFillTx/>
                <a:latin typeface="+mj-lt"/>
                <a:ea typeface="+mj-ea"/>
                <a:cs typeface="+mj-cs"/>
              </a:rPr>
              <a:t>	</a:t>
            </a:r>
            <a:r>
              <a:rPr kumimoji="0" lang="en-GB" sz="1600" i="0" u="none" strike="noStrike" kern="1200" cap="none" spc="0" normalizeH="0" noProof="0" dirty="0">
                <a:ln>
                  <a:noFill/>
                </a:ln>
                <a:solidFill>
                  <a:schemeClr val="tx1"/>
                </a:solidFill>
                <a:effectLst/>
                <a:uLnTx/>
                <a:uFillTx/>
                <a:latin typeface="+mj-lt"/>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sz="1600" baseline="0" dirty="0">
                <a:latin typeface="+mj-lt"/>
                <a:ea typeface="+mj-ea"/>
                <a:cs typeface="+mj-cs"/>
              </a:rPr>
              <a:t>	</a:t>
            </a:r>
            <a:r>
              <a:rPr lang="en-GB" sz="1600" dirty="0">
                <a:latin typeface="+mj-lt"/>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600" i="0" u="none" strike="noStrike" kern="1200" cap="none" spc="0" normalizeH="0" baseline="0" noProof="0" dirty="0">
                <a:ln>
                  <a:noFill/>
                </a:ln>
                <a:solidFill>
                  <a:schemeClr val="tx1"/>
                </a:solidFill>
                <a:effectLst/>
                <a:uLnTx/>
                <a:uFillTx/>
                <a:latin typeface="+mj-lt"/>
                <a:ea typeface="+mj-ea"/>
                <a:cs typeface="+mj-cs"/>
              </a:rPr>
              <a:t>	</a:t>
            </a:r>
            <a:r>
              <a:rPr lang="en-GB" sz="1600" dirty="0">
                <a:latin typeface="+mj-lt"/>
                <a:ea typeface="+mj-ea"/>
                <a:cs typeface="+mj-cs"/>
              </a:rPr>
              <a:t>	          	</a:t>
            </a:r>
            <a:endParaRPr lang="en-GB" sz="1600" u="sng" dirty="0">
              <a:latin typeface="+mj-lt"/>
              <a:ea typeface="+mj-ea"/>
              <a:cs typeface="+mj-cs"/>
            </a:endParaRPr>
          </a:p>
        </p:txBody>
      </p:sp>
      <p:sp>
        <p:nvSpPr>
          <p:cNvPr id="7" name="Rectangle 6">
            <a:extLst>
              <a:ext uri="{FF2B5EF4-FFF2-40B4-BE49-F238E27FC236}">
                <a16:creationId xmlns:a16="http://schemas.microsoft.com/office/drawing/2014/main" id="{FE5C58DE-977C-49D6-BAD2-E8F4E883183F}"/>
              </a:ext>
            </a:extLst>
          </p:cNvPr>
          <p:cNvSpPr/>
          <p:nvPr/>
        </p:nvSpPr>
        <p:spPr>
          <a:xfrm>
            <a:off x="305718" y="225093"/>
            <a:ext cx="6223570" cy="308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4">
            <a:extLst>
              <a:ext uri="{FF2B5EF4-FFF2-40B4-BE49-F238E27FC236}">
                <a16:creationId xmlns:a16="http://schemas.microsoft.com/office/drawing/2014/main" id="{D7B14B24-79B1-4739-9411-93D53718C09C}"/>
              </a:ext>
            </a:extLst>
          </p:cNvPr>
          <p:cNvSpPr txBox="1">
            <a:spLocks/>
          </p:cNvSpPr>
          <p:nvPr/>
        </p:nvSpPr>
        <p:spPr>
          <a:xfrm>
            <a:off x="4050134" y="225093"/>
            <a:ext cx="2376264" cy="432048"/>
          </a:xfrm>
          <a:prstGeom prst="rect">
            <a:avLst/>
          </a:prstGeom>
        </p:spPr>
        <p:txBody>
          <a:bodyPr vert="horz" lIns="91440" tIns="45720" rIns="91440" bIns="45720" rtlCol="0" anchor="t">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1600" i="1" dirty="0">
                <a:latin typeface="+mj-lt"/>
                <a:ea typeface="+mj-ea"/>
                <a:cs typeface="+mj-cs"/>
              </a:rPr>
              <a:t>c</a:t>
            </a:r>
            <a:r>
              <a:rPr kumimoji="0" lang="en-GB" sz="1600" i="1" u="none" strike="noStrike" kern="1200" cap="none" spc="0" normalizeH="0" baseline="0" noProof="0" dirty="0" err="1">
                <a:ln>
                  <a:noFill/>
                </a:ln>
                <a:solidFill>
                  <a:schemeClr val="tx1"/>
                </a:solidFill>
                <a:effectLst/>
                <a:uLnTx/>
                <a:uFillTx/>
                <a:latin typeface="+mj-lt"/>
                <a:ea typeface="+mj-ea"/>
                <a:cs typeface="+mj-cs"/>
              </a:rPr>
              <a:t>onnect</a:t>
            </a:r>
            <a:r>
              <a:rPr kumimoji="0" lang="en-GB" sz="1600" i="0" u="none" strike="noStrike" kern="1200" cap="none" spc="0" normalizeH="0" baseline="0" noProof="0" dirty="0">
                <a:ln>
                  <a:noFill/>
                </a:ln>
                <a:solidFill>
                  <a:schemeClr val="tx1"/>
                </a:solidFill>
                <a:effectLst/>
                <a:uLnTx/>
                <a:uFillTx/>
                <a:latin typeface="+mj-lt"/>
                <a:ea typeface="+mj-ea"/>
                <a:cs typeface="+mj-cs"/>
              </a:rPr>
              <a:t>:</a:t>
            </a:r>
            <a:br>
              <a:rPr kumimoji="0" lang="en-GB" sz="1600" i="0" u="none" strike="noStrike" kern="1200" cap="none" spc="0" normalizeH="0" baseline="0" noProof="0" dirty="0">
                <a:ln>
                  <a:noFill/>
                </a:ln>
                <a:solidFill>
                  <a:schemeClr val="tx1"/>
                </a:solidFill>
                <a:effectLst/>
                <a:uLnTx/>
                <a:uFillTx/>
                <a:latin typeface="+mj-lt"/>
                <a:ea typeface="+mj-ea"/>
                <a:cs typeface="+mj-cs"/>
              </a:rPr>
            </a:br>
            <a:r>
              <a:rPr kumimoji="0" lang="en-GB" sz="1600" i="0" u="none" strike="noStrike" kern="1200" cap="none" spc="0" normalizeH="0" baseline="0" noProof="0" dirty="0">
                <a:ln>
                  <a:noFill/>
                </a:ln>
                <a:solidFill>
                  <a:schemeClr val="tx1"/>
                </a:solidFill>
                <a:effectLst/>
                <a:uLnTx/>
                <a:uFillTx/>
                <a:latin typeface="+mj-lt"/>
                <a:ea typeface="+mj-ea"/>
                <a:cs typeface="+mj-cs"/>
              </a:rPr>
              <a:t>strong</a:t>
            </a:r>
          </a:p>
          <a:p>
            <a:pPr marL="0" marR="0" lvl="0" indent="0" algn="r" defTabSz="914400" rtl="0" eaLnBrk="1" fontAlgn="auto" latinLnBrk="0" hangingPunct="1">
              <a:lnSpc>
                <a:spcPct val="100000"/>
              </a:lnSpc>
              <a:spcBef>
                <a:spcPct val="0"/>
              </a:spcBef>
              <a:spcAft>
                <a:spcPts val="0"/>
              </a:spcAft>
              <a:buClrTx/>
              <a:buSzTx/>
              <a:buFontTx/>
              <a:buNone/>
              <a:tabLst/>
              <a:defRPr/>
            </a:pPr>
            <a:r>
              <a:rPr lang="en-GB" sz="1600" dirty="0">
                <a:latin typeface="+mj-lt"/>
                <a:ea typeface="+mj-ea"/>
                <a:cs typeface="+mj-cs"/>
              </a:rPr>
              <a:t>powerful</a:t>
            </a:r>
          </a:p>
          <a:p>
            <a:pPr marL="0" marR="0" lvl="0" indent="0" algn="r" defTabSz="914400" rtl="0" eaLnBrk="1" fontAlgn="auto" latinLnBrk="0" hangingPunct="1">
              <a:lnSpc>
                <a:spcPct val="100000"/>
              </a:lnSpc>
              <a:spcBef>
                <a:spcPct val="0"/>
              </a:spcBef>
              <a:spcAft>
                <a:spcPts val="0"/>
              </a:spcAft>
              <a:buClrTx/>
              <a:buSzTx/>
              <a:buFontTx/>
              <a:buNone/>
              <a:tabLst/>
              <a:defRPr/>
            </a:pPr>
            <a:r>
              <a:rPr lang="en-GB" sz="1600" dirty="0">
                <a:latin typeface="+mj-lt"/>
                <a:ea typeface="+mj-ea"/>
                <a:cs typeface="+mj-cs"/>
              </a:rPr>
              <a:t>forceful</a:t>
            </a:r>
            <a:br>
              <a:rPr kumimoji="0" lang="en-GB" sz="1600" i="0" u="none" strike="noStrike" kern="1200" cap="none" spc="0" normalizeH="0" baseline="0" noProof="0" dirty="0">
                <a:ln>
                  <a:noFill/>
                </a:ln>
                <a:solidFill>
                  <a:schemeClr val="tx1"/>
                </a:solidFill>
                <a:effectLst/>
                <a:uLnTx/>
                <a:uFillTx/>
                <a:latin typeface="+mj-lt"/>
                <a:ea typeface="+mj-ea"/>
                <a:cs typeface="+mj-cs"/>
              </a:rPr>
            </a:br>
            <a:r>
              <a:rPr kumimoji="0" lang="en-GB" sz="1600" i="0" u="none" strike="noStrike" kern="1200" cap="none" spc="0" normalizeH="0" baseline="0" noProof="0" dirty="0">
                <a:ln>
                  <a:noFill/>
                </a:ln>
                <a:solidFill>
                  <a:schemeClr val="tx1"/>
                </a:solidFill>
                <a:effectLst/>
                <a:uLnTx/>
                <a:uFillTx/>
                <a:latin typeface="+mj-lt"/>
                <a:ea typeface="+mj-ea"/>
                <a:cs typeface="+mj-cs"/>
              </a:rPr>
              <a:t>concentrated </a:t>
            </a: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GB" sz="160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4">
            <a:extLst>
              <a:ext uri="{FF2B5EF4-FFF2-40B4-BE49-F238E27FC236}">
                <a16:creationId xmlns:a16="http://schemas.microsoft.com/office/drawing/2014/main" id="{BAC99023-2B2B-4064-8ABE-6A355D509523}"/>
              </a:ext>
            </a:extLst>
          </p:cNvPr>
          <p:cNvSpPr txBox="1">
            <a:spLocks/>
          </p:cNvSpPr>
          <p:nvPr/>
        </p:nvSpPr>
        <p:spPr>
          <a:xfrm>
            <a:off x="305718" y="225092"/>
            <a:ext cx="2376264" cy="799097"/>
          </a:xfrm>
          <a:prstGeom prst="rect">
            <a:avLst/>
          </a:prstGeom>
        </p:spPr>
        <p:txBody>
          <a:bodyPr vert="horz" lIns="91440" tIns="45720" rIns="91440" bIns="4572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1400" u="none" strike="noStrike" kern="1200" cap="none" spc="0" normalizeH="0" baseline="0" noProof="0" dirty="0">
                <a:ln>
                  <a:noFill/>
                </a:ln>
                <a:solidFill>
                  <a:schemeClr val="tx1"/>
                </a:solidFill>
                <a:effectLst/>
                <a:uLnTx/>
                <a:uFillTx/>
                <a:latin typeface="+mj-lt"/>
                <a:ea typeface="+mj-ea"/>
                <a:cs typeface="+mj-cs"/>
              </a:rPr>
              <a:t>intense </a:t>
            </a:r>
            <a:r>
              <a:rPr kumimoji="0" lang="en-GB" sz="1400" b="1" i="1" u="none" strike="noStrike" kern="1200" cap="none" spc="0" normalizeH="0" baseline="0" noProof="0" dirty="0">
                <a:ln>
                  <a:noFill/>
                </a:ln>
                <a:solidFill>
                  <a:schemeClr val="tx1"/>
                </a:solidFill>
                <a:effectLst/>
                <a:uLnTx/>
                <a:uFillTx/>
                <a:latin typeface="+mj-lt"/>
                <a:ea typeface="+mj-ea"/>
                <a:cs typeface="+mj-cs"/>
              </a:rPr>
              <a:t>adjective</a:t>
            </a:r>
            <a:br>
              <a:rPr kumimoji="0" lang="en-GB" sz="1400" b="1" i="1" u="none" strike="noStrike" kern="1200" cap="none" spc="0" normalizeH="0" baseline="0" noProof="0" dirty="0">
                <a:ln>
                  <a:noFill/>
                </a:ln>
                <a:solidFill>
                  <a:schemeClr val="tx1"/>
                </a:solidFill>
                <a:effectLst/>
                <a:uLnTx/>
                <a:uFillTx/>
                <a:latin typeface="+mj-lt"/>
                <a:ea typeface="+mj-ea"/>
                <a:cs typeface="+mj-cs"/>
              </a:rPr>
            </a:br>
            <a:r>
              <a:rPr kumimoji="0" lang="en-GB" sz="1400" u="none" strike="noStrike" kern="1200" cap="none" spc="0" normalizeH="0" baseline="0" noProof="0" dirty="0">
                <a:ln>
                  <a:noFill/>
                </a:ln>
                <a:solidFill>
                  <a:schemeClr val="tx1"/>
                </a:solidFill>
                <a:effectLst/>
                <a:uLnTx/>
                <a:uFillTx/>
                <a:latin typeface="+mj-lt"/>
                <a:ea typeface="+mj-ea"/>
                <a:cs typeface="+mj-cs"/>
              </a:rPr>
              <a:t>intensity</a:t>
            </a:r>
            <a:r>
              <a:rPr lang="en-GB" sz="1400" dirty="0">
                <a:latin typeface="+mj-lt"/>
                <a:ea typeface="+mj-ea"/>
                <a:cs typeface="+mj-cs"/>
              </a:rPr>
              <a:t> </a:t>
            </a:r>
            <a:r>
              <a:rPr lang="en-GB" sz="1400" b="1" i="1" dirty="0">
                <a:latin typeface="+mj-lt"/>
                <a:ea typeface="+mj-ea"/>
                <a:cs typeface="+mj-cs"/>
              </a:rPr>
              <a:t>noun</a:t>
            </a:r>
            <a:r>
              <a:rPr lang="en-GB" sz="1400" dirty="0">
                <a:latin typeface="+mj-lt"/>
                <a:ea typeface="+mj-ea"/>
                <a:cs typeface="+mj-cs"/>
              </a:rPr>
              <a:t> </a:t>
            </a:r>
            <a:endParaRPr kumimoji="0" lang="en-GB" sz="1400" u="none" strike="noStrike" kern="1200" cap="none" spc="0" normalizeH="0" baseline="0" noProof="0" dirty="0">
              <a:ln>
                <a:noFill/>
              </a:ln>
              <a:solidFill>
                <a:schemeClr val="tx1"/>
              </a:solidFill>
              <a:effectLst/>
              <a:uLnTx/>
              <a:uFillTx/>
              <a:latin typeface="+mj-lt"/>
              <a:ea typeface="+mj-ea"/>
              <a:cs typeface="+mj-cs"/>
            </a:endParaRPr>
          </a:p>
        </p:txBody>
      </p:sp>
      <p:cxnSp>
        <p:nvCxnSpPr>
          <p:cNvPr id="10" name="Straight Arrow Connector 9">
            <a:extLst>
              <a:ext uri="{FF2B5EF4-FFF2-40B4-BE49-F238E27FC236}">
                <a16:creationId xmlns:a16="http://schemas.microsoft.com/office/drawing/2014/main" id="{9A16C108-6E8D-4051-A6EB-FF43EDB2687F}"/>
              </a:ext>
            </a:extLst>
          </p:cNvPr>
          <p:cNvCxnSpPr/>
          <p:nvPr/>
        </p:nvCxnSpPr>
        <p:spPr>
          <a:xfrm flipH="1">
            <a:off x="2393950" y="1737261"/>
            <a:ext cx="432048" cy="3600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FC997A7-988C-494F-BC61-1B5680901716}"/>
              </a:ext>
            </a:extLst>
          </p:cNvPr>
          <p:cNvCxnSpPr/>
          <p:nvPr/>
        </p:nvCxnSpPr>
        <p:spPr>
          <a:xfrm>
            <a:off x="3690094" y="1737261"/>
            <a:ext cx="432048" cy="3600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A39D723-6916-42D9-969C-A97D1D929435}"/>
              </a:ext>
            </a:extLst>
          </p:cNvPr>
          <p:cNvSpPr/>
          <p:nvPr/>
        </p:nvSpPr>
        <p:spPr>
          <a:xfrm>
            <a:off x="313954" y="3369683"/>
            <a:ext cx="6223570" cy="8072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400" dirty="0">
                <a:solidFill>
                  <a:schemeClr val="tx1"/>
                </a:solidFill>
              </a:rPr>
              <a:t>‘Jasmine, unlike TJ, turned her lock with an </a:t>
            </a:r>
            <a:r>
              <a:rPr lang="en-GB" sz="1400" b="1" dirty="0">
                <a:solidFill>
                  <a:schemeClr val="tx1"/>
                </a:solidFill>
              </a:rPr>
              <a:t>intense</a:t>
            </a:r>
            <a:r>
              <a:rPr lang="en-GB" sz="1400" dirty="0">
                <a:solidFill>
                  <a:schemeClr val="tx1"/>
                </a:solidFill>
              </a:rPr>
              <a:t> concentration, glaring at it as if the combination could up and change at any second’</a:t>
            </a:r>
          </a:p>
        </p:txBody>
      </p:sp>
      <p:sp>
        <p:nvSpPr>
          <p:cNvPr id="14" name="Rectangle 13">
            <a:extLst>
              <a:ext uri="{FF2B5EF4-FFF2-40B4-BE49-F238E27FC236}">
                <a16:creationId xmlns:a16="http://schemas.microsoft.com/office/drawing/2014/main" id="{9F9404E3-B61C-4FA5-B6EF-D80A264AD517}"/>
              </a:ext>
            </a:extLst>
          </p:cNvPr>
          <p:cNvSpPr/>
          <p:nvPr/>
        </p:nvSpPr>
        <p:spPr>
          <a:xfrm>
            <a:off x="317724" y="4248323"/>
            <a:ext cx="6223570" cy="920701"/>
          </a:xfrm>
          <a:prstGeom prst="rect">
            <a:avLst/>
          </a:prstGeom>
        </p:spPr>
        <p:txBody>
          <a:bodyPr wrap="square">
            <a:spAutoFit/>
          </a:bodyPr>
          <a:lstStyle/>
          <a:p>
            <a:r>
              <a:rPr lang="en-GB" sz="1400" dirty="0"/>
              <a:t>How is the word ‘intense’ being used in the title of the story? What does it mean?</a:t>
            </a:r>
          </a:p>
          <a:p>
            <a:pPr>
              <a:lnSpc>
                <a:spcPct val="150000"/>
              </a:lnSpc>
            </a:pPr>
            <a:r>
              <a:rPr lang="en-GB" sz="1400" dirty="0"/>
              <a:t>..............................................................................................................................................................................................................................................................................</a:t>
            </a:r>
          </a:p>
        </p:txBody>
      </p:sp>
      <p:cxnSp>
        <p:nvCxnSpPr>
          <p:cNvPr id="16" name="Straight Arrow Connector 15">
            <a:extLst>
              <a:ext uri="{FF2B5EF4-FFF2-40B4-BE49-F238E27FC236}">
                <a16:creationId xmlns:a16="http://schemas.microsoft.com/office/drawing/2014/main" id="{D84C2904-6C7A-4524-82E3-8EBF9051BCBF}"/>
              </a:ext>
            </a:extLst>
          </p:cNvPr>
          <p:cNvCxnSpPr>
            <a:cxnSpLocks/>
          </p:cNvCxnSpPr>
          <p:nvPr/>
        </p:nvCxnSpPr>
        <p:spPr>
          <a:xfrm flipH="1">
            <a:off x="2409929" y="6751510"/>
            <a:ext cx="376503" cy="3325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4A844A1-BC4F-4E20-9EB9-9C888E46DCF1}"/>
              </a:ext>
            </a:extLst>
          </p:cNvPr>
          <p:cNvSpPr txBox="1"/>
          <p:nvPr/>
        </p:nvSpPr>
        <p:spPr>
          <a:xfrm>
            <a:off x="1251893" y="1024261"/>
            <a:ext cx="3654995" cy="584775"/>
          </a:xfrm>
          <a:prstGeom prst="rect">
            <a:avLst/>
          </a:prstGeom>
          <a:noFill/>
        </p:spPr>
        <p:txBody>
          <a:bodyPr wrap="square" rtlCol="0">
            <a:spAutoFit/>
          </a:bodyPr>
          <a:lstStyle/>
          <a:p>
            <a:pPr lvl="1" algn="ctr"/>
            <a:r>
              <a:rPr lang="en-GB" sz="3200" b="1" u="sng" dirty="0"/>
              <a:t>in-tense</a:t>
            </a:r>
          </a:p>
        </p:txBody>
      </p:sp>
      <p:cxnSp>
        <p:nvCxnSpPr>
          <p:cNvPr id="19" name="Straight Arrow Connector 18">
            <a:extLst>
              <a:ext uri="{FF2B5EF4-FFF2-40B4-BE49-F238E27FC236}">
                <a16:creationId xmlns:a16="http://schemas.microsoft.com/office/drawing/2014/main" id="{A9B4ACBC-44AC-4285-AAB9-C8CD33EA0268}"/>
              </a:ext>
            </a:extLst>
          </p:cNvPr>
          <p:cNvCxnSpPr>
            <a:cxnSpLocks/>
          </p:cNvCxnSpPr>
          <p:nvPr/>
        </p:nvCxnSpPr>
        <p:spPr>
          <a:xfrm>
            <a:off x="4010509" y="6777236"/>
            <a:ext cx="349709" cy="3325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29C865C-7249-4BD7-B3D6-C2D65D98CF19}"/>
              </a:ext>
            </a:extLst>
          </p:cNvPr>
          <p:cNvSpPr txBox="1"/>
          <p:nvPr/>
        </p:nvSpPr>
        <p:spPr>
          <a:xfrm>
            <a:off x="1598241" y="6383679"/>
            <a:ext cx="3654995" cy="461665"/>
          </a:xfrm>
          <a:prstGeom prst="rect">
            <a:avLst/>
          </a:prstGeom>
          <a:noFill/>
        </p:spPr>
        <p:txBody>
          <a:bodyPr wrap="square" rtlCol="0">
            <a:spAutoFit/>
          </a:bodyPr>
          <a:lstStyle/>
          <a:p>
            <a:pPr algn="ctr"/>
            <a:r>
              <a:rPr lang="en-GB" sz="2400" dirty="0"/>
              <a:t>in-tense</a:t>
            </a:r>
          </a:p>
        </p:txBody>
      </p:sp>
      <p:sp>
        <p:nvSpPr>
          <p:cNvPr id="18" name="Rectangle 17">
            <a:extLst>
              <a:ext uri="{FF2B5EF4-FFF2-40B4-BE49-F238E27FC236}">
                <a16:creationId xmlns:a16="http://schemas.microsoft.com/office/drawing/2014/main" id="{2113B29F-7718-49DC-BB94-5D1D22AE9C47}"/>
              </a:ext>
            </a:extLst>
          </p:cNvPr>
          <p:cNvSpPr/>
          <p:nvPr/>
        </p:nvSpPr>
        <p:spPr>
          <a:xfrm>
            <a:off x="388268" y="5161559"/>
            <a:ext cx="6178203" cy="954107"/>
          </a:xfrm>
          <a:prstGeom prst="rect">
            <a:avLst/>
          </a:prstGeom>
        </p:spPr>
        <p:txBody>
          <a:bodyPr wrap="square">
            <a:spAutoFit/>
          </a:bodyPr>
          <a:lstStyle/>
          <a:p>
            <a:r>
              <a:rPr lang="en-GB" sz="1400" b="1" dirty="0"/>
              <a:t>DISCUSS: How is the word being used differently in these sentences?</a:t>
            </a:r>
          </a:p>
          <a:p>
            <a:pPr marL="228600" indent="-228600">
              <a:buFont typeface="+mj-lt"/>
              <a:buAutoNum type="arabicPeriod"/>
            </a:pPr>
            <a:r>
              <a:rPr lang="en-GB" sz="1400" dirty="0"/>
              <a:t>Our work schedule encompassed five </a:t>
            </a:r>
            <a:r>
              <a:rPr lang="en-GB" sz="1400" b="1" i="1" dirty="0"/>
              <a:t>intense</a:t>
            </a:r>
            <a:r>
              <a:rPr lang="en-GB" sz="1400" dirty="0"/>
              <a:t> days, Monday through Friday.</a:t>
            </a:r>
          </a:p>
          <a:p>
            <a:pPr marL="228600" indent="-228600">
              <a:buFont typeface="+mj-lt"/>
              <a:buAutoNum type="arabicPeriod"/>
            </a:pPr>
            <a:r>
              <a:rPr lang="en-GB" sz="1400" dirty="0"/>
              <a:t>Her gaze was </a:t>
            </a:r>
            <a:r>
              <a:rPr lang="en-GB" sz="1400" b="1" i="1" dirty="0"/>
              <a:t>intense</a:t>
            </a:r>
            <a:r>
              <a:rPr lang="en-GB" sz="1400" dirty="0"/>
              <a:t>, as if he wanted to tell him something.</a:t>
            </a:r>
          </a:p>
          <a:p>
            <a:pPr marL="228600" indent="-228600">
              <a:buFont typeface="+mj-lt"/>
              <a:buAutoNum type="arabicPeriod"/>
            </a:pPr>
            <a:r>
              <a:rPr lang="en-GB" sz="1400" dirty="0"/>
              <a:t>Warmth and cold shot through her, bringing </a:t>
            </a:r>
            <a:r>
              <a:rPr lang="en-GB" sz="1400" b="1" i="1" dirty="0"/>
              <a:t>intense</a:t>
            </a:r>
            <a:r>
              <a:rPr lang="en-GB" sz="1400" dirty="0"/>
              <a:t> pain to her head.</a:t>
            </a:r>
          </a:p>
        </p:txBody>
      </p:sp>
    </p:spTree>
    <p:extLst>
      <p:ext uri="{BB962C8B-B14F-4D97-AF65-F5344CB8AC3E}">
        <p14:creationId xmlns:p14="http://schemas.microsoft.com/office/powerpoint/2010/main" val="3124817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6632" y="128464"/>
            <a:ext cx="6741368" cy="10035632"/>
          </a:xfrm>
          <a:prstGeom prst="rect">
            <a:avLst/>
          </a:prstGeom>
        </p:spPr>
        <p:txBody>
          <a:bodyPr wrap="square">
            <a:spAutoFit/>
          </a:bodyPr>
          <a:lstStyle/>
          <a:p>
            <a:pPr>
              <a:lnSpc>
                <a:spcPct val="150000"/>
              </a:lnSpc>
            </a:pPr>
            <a:r>
              <a:rPr lang="en-GB" sz="1200" b="1" dirty="0"/>
              <a:t>READING HOMEWORK – </a:t>
            </a:r>
            <a:r>
              <a:rPr lang="en-GB" sz="1200" b="1" i="1" dirty="0"/>
              <a:t>Jason Reynolds Is on a Mission </a:t>
            </a:r>
            <a:r>
              <a:rPr lang="en-GB" sz="1200" b="1" dirty="0"/>
              <a:t>by The New York Times</a:t>
            </a:r>
            <a:br>
              <a:rPr lang="en-GB" sz="1200" b="1" dirty="0"/>
            </a:br>
            <a:r>
              <a:rPr lang="en-GB" sz="1200" b="1" dirty="0"/>
              <a:t>29</a:t>
            </a:r>
            <a:r>
              <a:rPr lang="en-GB" sz="1200" b="1" baseline="30000" dirty="0"/>
              <a:t>th</a:t>
            </a:r>
            <a:r>
              <a:rPr lang="en-GB" sz="1200" b="1" dirty="0"/>
              <a:t> October 2019</a:t>
            </a:r>
          </a:p>
          <a:p>
            <a:pPr>
              <a:lnSpc>
                <a:spcPct val="150000"/>
              </a:lnSpc>
            </a:pPr>
            <a:endParaRPr lang="en-GB" sz="1200" dirty="0"/>
          </a:p>
          <a:p>
            <a:pPr>
              <a:lnSpc>
                <a:spcPct val="150000"/>
              </a:lnSpc>
            </a:pPr>
            <a:r>
              <a:rPr lang="en-GB" sz="1200" dirty="0"/>
              <a:t>The best-selling writer of more than a dozen </a:t>
            </a:r>
          </a:p>
          <a:p>
            <a:pPr>
              <a:lnSpc>
                <a:spcPct val="150000"/>
              </a:lnSpc>
            </a:pPr>
            <a:r>
              <a:rPr lang="en-GB" sz="1200" dirty="0"/>
              <a:t>children’s books wants black teenagers and </a:t>
            </a:r>
          </a:p>
          <a:p>
            <a:pPr>
              <a:lnSpc>
                <a:spcPct val="150000"/>
              </a:lnSpc>
            </a:pPr>
            <a:r>
              <a:rPr lang="en-GB" sz="1200" dirty="0"/>
              <a:t>kids to know that he sees them.</a:t>
            </a:r>
          </a:p>
          <a:p>
            <a:pPr>
              <a:lnSpc>
                <a:spcPct val="150000"/>
              </a:lnSpc>
            </a:pPr>
            <a:endParaRPr lang="en-GB" sz="1200" dirty="0"/>
          </a:p>
          <a:p>
            <a:pPr>
              <a:lnSpc>
                <a:spcPct val="150000"/>
              </a:lnSpc>
            </a:pPr>
            <a:r>
              <a:rPr lang="en-GB" sz="1200" dirty="0"/>
              <a:t>Jason Reynolds spoke to about 400 students </a:t>
            </a:r>
          </a:p>
          <a:p>
            <a:pPr>
              <a:lnSpc>
                <a:spcPct val="150000"/>
              </a:lnSpc>
            </a:pPr>
            <a:r>
              <a:rPr lang="en-GB" sz="1200" dirty="0"/>
              <a:t>in Baltimore earlier this month about his </a:t>
            </a:r>
          </a:p>
          <a:p>
            <a:pPr>
              <a:lnSpc>
                <a:spcPct val="150000"/>
              </a:lnSpc>
            </a:pPr>
            <a:r>
              <a:rPr lang="en-GB" sz="1200" dirty="0"/>
              <a:t>book The Long Way Down. I can talk directly </a:t>
            </a:r>
          </a:p>
          <a:p>
            <a:pPr>
              <a:lnSpc>
                <a:spcPct val="150000"/>
              </a:lnSpc>
            </a:pPr>
            <a:r>
              <a:rPr lang="en-GB" sz="1200" dirty="0"/>
              <a:t>to them in a way that I know they’re going </a:t>
            </a:r>
          </a:p>
          <a:p>
            <a:pPr>
              <a:lnSpc>
                <a:spcPct val="150000"/>
              </a:lnSpc>
            </a:pPr>
            <a:r>
              <a:rPr lang="en-GB" sz="1200" dirty="0"/>
              <a:t>to relate to because I am them; he said, and </a:t>
            </a:r>
          </a:p>
          <a:p>
            <a:pPr>
              <a:lnSpc>
                <a:spcPct val="150000"/>
              </a:lnSpc>
            </a:pPr>
            <a:r>
              <a:rPr lang="en-GB" sz="1200" dirty="0"/>
              <a:t>I still feel like them.</a:t>
            </a:r>
          </a:p>
          <a:p>
            <a:pPr>
              <a:lnSpc>
                <a:spcPct val="150000"/>
              </a:lnSpc>
            </a:pPr>
            <a:endParaRPr lang="en-GB" sz="1200" dirty="0"/>
          </a:p>
          <a:p>
            <a:pPr>
              <a:lnSpc>
                <a:spcPct val="150000"/>
              </a:lnSpc>
            </a:pPr>
            <a:r>
              <a:rPr lang="en-GB" sz="1200" dirty="0"/>
              <a:t>When the writer Jason Reynolds speaks to </a:t>
            </a:r>
          </a:p>
          <a:p>
            <a:pPr>
              <a:lnSpc>
                <a:spcPct val="150000"/>
              </a:lnSpc>
            </a:pPr>
            <a:r>
              <a:rPr lang="en-GB" sz="1200" dirty="0"/>
              <a:t>young people, he rarely starts by talking about books. “They’ve been hearing that all day, all year,” he said. Instead he talks about ramen noodles, Jordan 11s, the rapper </a:t>
            </a:r>
            <a:r>
              <a:rPr lang="en-GB" sz="1200" dirty="0" err="1"/>
              <a:t>DaBaby</a:t>
            </a:r>
            <a:r>
              <a:rPr lang="en-GB" sz="1200" dirty="0"/>
              <a:t>, “whatever it takes to get them engaged.”</a:t>
            </a:r>
          </a:p>
          <a:p>
            <a:pPr>
              <a:lnSpc>
                <a:spcPct val="150000"/>
              </a:lnSpc>
            </a:pPr>
            <a:endParaRPr lang="en-GB" sz="1200" dirty="0"/>
          </a:p>
          <a:p>
            <a:pPr>
              <a:lnSpc>
                <a:spcPct val="150000"/>
              </a:lnSpc>
            </a:pPr>
            <a:r>
              <a:rPr lang="en-GB" sz="1200" dirty="0"/>
              <a:t>Earlier this month, when Reynolds’ </a:t>
            </a:r>
            <a:r>
              <a:rPr lang="en-GB" sz="1200" i="1" dirty="0"/>
              <a:t>Long Way Down </a:t>
            </a:r>
            <a:r>
              <a:rPr lang="en-GB" sz="1200" dirty="0"/>
              <a:t>was selected as Baltimore’s “One Book Baltimore” pick, he came to the city to field questions about the book and sign copies for on hundreds of middle school students. They listened to him as he compared hip-hop to poetry — “There’s a direct connection between Tupac and Langston Hughes” — and said that early rappers should’ve been considered “teenage geniuses.”</a:t>
            </a:r>
          </a:p>
          <a:p>
            <a:pPr>
              <a:lnSpc>
                <a:spcPct val="150000"/>
              </a:lnSpc>
            </a:pPr>
            <a:endParaRPr lang="en-GB" sz="1200" dirty="0"/>
          </a:p>
          <a:p>
            <a:pPr>
              <a:lnSpc>
                <a:spcPct val="150000"/>
              </a:lnSpc>
            </a:pPr>
            <a:r>
              <a:rPr lang="en-GB" sz="1200" dirty="0"/>
              <a:t>These events — he’s done about 50 this year — are a driving part of his work as a writer: to make black children and teenagers feel seen in real life as well as on the page. “I can talk directly to them in a way that I know they’re going to relate to because I am them,” Reynolds said, “and I still feel like them.”</a:t>
            </a:r>
          </a:p>
          <a:p>
            <a:pPr>
              <a:lnSpc>
                <a:spcPct val="150000"/>
              </a:lnSpc>
            </a:pPr>
            <a:endParaRPr lang="en-GB" sz="1200" dirty="0"/>
          </a:p>
          <a:p>
            <a:pPr>
              <a:lnSpc>
                <a:spcPct val="150000"/>
              </a:lnSpc>
            </a:pPr>
            <a:r>
              <a:rPr lang="en-GB" sz="1200" dirty="0"/>
              <a:t>If his book sales and literary accolades are any indication, his approach is working. Reynolds, 35, is a finalist for the National Book Award in young people’s literature for “Look Both Ways,” which came out this month. (It is his second time as a finalist, having made the list in 2016 for his book “Ghost.”) […] His 2017 book “Long Way Down” was named a Newbery Honour Book by the American Library Association, as well as a Michael L. Printz Honour Book, the organisation’s award for young adult literature. His books have sold more than 2.5 million copies.</a:t>
            </a:r>
          </a:p>
          <a:p>
            <a:pPr>
              <a:lnSpc>
                <a:spcPct val="150000"/>
              </a:lnSpc>
            </a:pPr>
            <a:endParaRPr lang="en-GB" sz="1200" dirty="0"/>
          </a:p>
        </p:txBody>
      </p:sp>
      <p:sp>
        <p:nvSpPr>
          <p:cNvPr id="8" name="Slide Number Placeholder 3">
            <a:extLst>
              <a:ext uri="{FF2B5EF4-FFF2-40B4-BE49-F238E27FC236}">
                <a16:creationId xmlns:a16="http://schemas.microsoft.com/office/drawing/2014/main" id="{DB7C4679-9F91-4C5B-BF3D-CCD54F2C1F23}"/>
              </a:ext>
            </a:extLst>
          </p:cNvPr>
          <p:cNvSpPr txBox="1">
            <a:spLocks/>
          </p:cNvSpPr>
          <p:nvPr/>
        </p:nvSpPr>
        <p:spPr>
          <a:xfrm>
            <a:off x="4914900" y="9322141"/>
            <a:ext cx="1600200" cy="527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10EBAA-92EB-4343-B6D5-25298559C073}" type="slidenum">
              <a:rPr lang="en-GB" smtClean="0"/>
              <a:pPr/>
              <a:t>9</a:t>
            </a:fld>
            <a:endParaRPr lang="en-GB" dirty="0"/>
          </a:p>
        </p:txBody>
      </p:sp>
      <p:pic>
        <p:nvPicPr>
          <p:cNvPr id="1026" name="Picture 2" descr="Jason Reynolds spoke to about 400 students in Baltimore earlier this month about his book &amp;ldquo;Long Way Down.&amp;rdquo; &amp;ldquo;I can talk directly to them in a way that I know they&amp;rsquo;re going to relate to because I am them,&amp;rdquo; he said, &amp;ldquo;and I still feel like them.&amp;rdquo;">
            <a:extLst>
              <a:ext uri="{FF2B5EF4-FFF2-40B4-BE49-F238E27FC236}">
                <a16:creationId xmlns:a16="http://schemas.microsoft.com/office/drawing/2014/main" id="{5F74B412-4215-4996-8565-2E0922DF2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582" y="560512"/>
            <a:ext cx="3153636"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958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817B35D029F374E887BD211F1DDE950" ma:contentTypeVersion="11" ma:contentTypeDescription="Create a new document." ma:contentTypeScope="" ma:versionID="364af4fd287b7fb0e8cf2e3ade79677d">
  <xsd:schema xmlns:xsd="http://www.w3.org/2001/XMLSchema" xmlns:xs="http://www.w3.org/2001/XMLSchema" xmlns:p="http://schemas.microsoft.com/office/2006/metadata/properties" xmlns:ns2="d59693ab-b85f-4abe-b679-9970f63a5c56" xmlns:ns3="02b319bb-64d7-4bbf-bb9f-77993cf9db9e" targetNamespace="http://schemas.microsoft.com/office/2006/metadata/properties" ma:root="true" ma:fieldsID="ee4e756446fb7c44517fa0527f182740" ns2:_="" ns3:_="">
    <xsd:import namespace="d59693ab-b85f-4abe-b679-9970f63a5c56"/>
    <xsd:import namespace="02b319bb-64d7-4bbf-bb9f-77993cf9db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9693ab-b85f-4abe-b679-9970f63a5c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b319bb-64d7-4bbf-bb9f-77993cf9db9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F7AED4-F3A7-4949-AEFD-CD2EAD69590A}">
  <ds:schemaRefs>
    <ds:schemaRef ds:uri="http://schemas.microsoft.com/sharepoint/v3/contenttype/forms"/>
  </ds:schemaRefs>
</ds:datastoreItem>
</file>

<file path=customXml/itemProps2.xml><?xml version="1.0" encoding="utf-8"?>
<ds:datastoreItem xmlns:ds="http://schemas.openxmlformats.org/officeDocument/2006/customXml" ds:itemID="{9F11C41F-A7AB-40BF-AF25-FC34DF6AF10F}">
  <ds:schemaRefs>
    <ds:schemaRef ds:uri="http://purl.org/dc/terms/"/>
    <ds:schemaRef ds:uri="http://purl.org/dc/dcmitype/"/>
    <ds:schemaRef ds:uri="02b319bb-64d7-4bbf-bb9f-77993cf9db9e"/>
    <ds:schemaRef ds:uri="http://www.w3.org/XML/1998/namespace"/>
    <ds:schemaRef ds:uri="http://schemas.microsoft.com/office/2006/documentManagement/types"/>
    <ds:schemaRef ds:uri="d59693ab-b85f-4abe-b679-9970f63a5c56"/>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EC0637C5-47A1-439A-A904-69085D7F1C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9693ab-b85f-4abe-b679-9970f63a5c56"/>
    <ds:schemaRef ds:uri="02b319bb-64d7-4bbf-bb9f-77993cf9db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7915</TotalTime>
  <Words>13859</Words>
  <Application>Microsoft Macintosh PowerPoint</Application>
  <PresentationFormat>A4 Paper (210x297 mm)</PresentationFormat>
  <Paragraphs>706</Paragraphs>
  <Slides>50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Arial</vt:lpstr>
      <vt:lpstr>Calibri</vt:lpstr>
      <vt:lpstr>Guardian Egyptian Web</vt:lpstr>
      <vt:lpstr>Guardian Text Sans Web</vt:lpstr>
      <vt:lpstr>Office Theme</vt:lpstr>
      <vt:lpstr>PowerPoint Presentation</vt:lpstr>
      <vt:lpstr>PowerPoint Presentation</vt:lpstr>
      <vt:lpstr>Contents  Week 1: p.4  Week 2: p.12 Week 3: p.17 Week 4: p.24 Week 5: p.31 Week 6: p.37 Week 7: p.44</vt:lpstr>
      <vt:lpstr>Week 1  Extract Look Both Ways: A Tale Told in Ten Blocks by  Jason Reynolds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Week 2  Poem by Carol Ann Duffy Education for Leisure</vt:lpstr>
      <vt:lpstr>PowerPoint Presentation</vt:lpstr>
      <vt:lpstr>PowerPoint Presentation</vt:lpstr>
      <vt:lpstr>PowerPoint Presentation</vt:lpstr>
      <vt:lpstr>PowerPoint Presentation</vt:lpstr>
      <vt:lpstr>Week 3 Article ‘Little Amal: telling the unpalatable truth  </vt:lpstr>
      <vt:lpstr>PowerPoint Presentation</vt:lpstr>
      <vt:lpstr>PowerPoint Presentation</vt:lpstr>
      <vt:lpstr>PowerPoint Presentation</vt:lpstr>
      <vt:lpstr>PowerPoint Presentation</vt:lpstr>
      <vt:lpstr>PowerPoint Presentation</vt:lpstr>
      <vt:lpstr>PowerPoint Presentation</vt:lpstr>
      <vt:lpstr>Week 4 Chapter 1 from The Hobbit by J. R. R.  Tolkien </vt:lpstr>
      <vt:lpstr>PowerPoint Presentation</vt:lpstr>
      <vt:lpstr>PowerPoint Presentation</vt:lpstr>
      <vt:lpstr>PowerPoint Presentation</vt:lpstr>
      <vt:lpstr>PowerPoint Presentation</vt:lpstr>
      <vt:lpstr>PowerPoint Presentation</vt:lpstr>
      <vt:lpstr>PowerPoint Presentation</vt:lpstr>
      <vt:lpstr>Week 5  Review in the Guardian about the book ‘Don’t Touch my Hair’  </vt:lpstr>
      <vt:lpstr>PowerPoint Presentation</vt:lpstr>
      <vt:lpstr>PowerPoint Presentation</vt:lpstr>
      <vt:lpstr>PowerPoint Presentation</vt:lpstr>
      <vt:lpstr>PowerPoint Presentation</vt:lpstr>
      <vt:lpstr>PowerPoint Presentation</vt:lpstr>
      <vt:lpstr>Week 6  Extract from Charles Dickens Great Expectations </vt:lpstr>
      <vt:lpstr>PowerPoint Presentation</vt:lpstr>
      <vt:lpstr>PowerPoint Presentation</vt:lpstr>
      <vt:lpstr>PowerPoint Presentation</vt:lpstr>
      <vt:lpstr>PowerPoint Presentation</vt:lpstr>
      <vt:lpstr>PowerPoint Presentation</vt:lpstr>
      <vt:lpstr>PowerPoint Presentation</vt:lpstr>
      <vt:lpstr>Week 5  Extract from Treasure Island by R. L.  Stevenson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dc:creator>
  <cp:lastModifiedBy>Jennifer Webb</cp:lastModifiedBy>
  <cp:revision>674</cp:revision>
  <dcterms:created xsi:type="dcterms:W3CDTF">2021-04-07T19:47:07Z</dcterms:created>
  <dcterms:modified xsi:type="dcterms:W3CDTF">2022-01-30T16:26:39Z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0x010100C817B35D029F374E887BD211F1DDE950</vt:lpwstr>
  </property>
</Properties>
</file>